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1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1/21/14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1/21/14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Crime Terms</a:t>
            </a:r>
            <a:endParaRPr lang="en-US" dirty="0"/>
          </a:p>
        </p:txBody>
      </p:sp>
      <p:sp>
        <p:nvSpPr>
          <p:cNvPr id="3" name="Subtitle 2"/>
          <p:cNvSpPr>
            <a:spLocks noGrp="1"/>
          </p:cNvSpPr>
          <p:nvPr>
            <p:ph type="subTitle" idx="1"/>
          </p:nvPr>
        </p:nvSpPr>
        <p:spPr/>
        <p:txBody>
          <a:bodyPr/>
          <a:lstStyle/>
          <a:p>
            <a:r>
              <a:rPr lang="en-US" dirty="0" smtClean="0"/>
              <a:t>Matching Activity</a:t>
            </a:r>
            <a:endParaRPr lang="en-US" dirty="0"/>
          </a:p>
        </p:txBody>
      </p:sp>
    </p:spTree>
    <p:extLst>
      <p:ext uri="{BB962C8B-B14F-4D97-AF65-F5344CB8AC3E}">
        <p14:creationId xmlns:p14="http://schemas.microsoft.com/office/powerpoint/2010/main" val="1426358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Involuntary Manslaughter</a:t>
            </a:r>
            <a:endParaRPr lang="en-US" dirty="0"/>
          </a:p>
        </p:txBody>
      </p:sp>
      <p:pic>
        <p:nvPicPr>
          <p:cNvPr id="5" name="Picture Placeholder 4" descr="1317331708_conrad-murray-michael-jackson-article.jpg"/>
          <p:cNvPicPr>
            <a:picLocks noGrp="1" noChangeAspect="1"/>
          </p:cNvPicPr>
          <p:nvPr>
            <p:ph type="pic" idx="1"/>
          </p:nvPr>
        </p:nvPicPr>
        <p:blipFill>
          <a:blip r:embed="rId2">
            <a:extLst>
              <a:ext uri="{28A0092B-C50C-407E-A947-70E740481C1C}">
                <a14:useLocalDpi xmlns:a14="http://schemas.microsoft.com/office/drawing/2010/main" val="0"/>
              </a:ext>
            </a:extLst>
          </a:blip>
          <a:srcRect l="4348" r="4348"/>
          <a:stretch>
            <a:fillRect/>
          </a:stretch>
        </p:blipFill>
        <p:spPr/>
      </p:pic>
      <p:sp>
        <p:nvSpPr>
          <p:cNvPr id="4" name="Text Placeholder 3"/>
          <p:cNvSpPr>
            <a:spLocks noGrp="1"/>
          </p:cNvSpPr>
          <p:nvPr>
            <p:ph type="body" sz="half" idx="2"/>
          </p:nvPr>
        </p:nvSpPr>
        <p:spPr/>
        <p:txBody>
          <a:bodyPr/>
          <a:lstStyle/>
          <a:p>
            <a:r>
              <a:rPr lang="en-US" dirty="0" smtClean="0"/>
              <a:t>Unintended killing that takes place during a crime or by criminal negligence</a:t>
            </a:r>
            <a:endParaRPr lang="en-US" dirty="0"/>
          </a:p>
        </p:txBody>
      </p:sp>
    </p:spTree>
    <p:extLst>
      <p:ext uri="{BB962C8B-B14F-4D97-AF65-F5344CB8AC3E}">
        <p14:creationId xmlns:p14="http://schemas.microsoft.com/office/powerpoint/2010/main" val="2766824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Assault</a:t>
            </a:r>
            <a:endParaRPr lang="en-US" dirty="0"/>
          </a:p>
        </p:txBody>
      </p:sp>
      <p:pic>
        <p:nvPicPr>
          <p:cNvPr id="5" name="Picture Placeholder 4" descr="domestic-assault.jpg"/>
          <p:cNvPicPr>
            <a:picLocks noGrp="1" noChangeAspect="1"/>
          </p:cNvPicPr>
          <p:nvPr>
            <p:ph type="pic" idx="1"/>
          </p:nvPr>
        </p:nvPicPr>
        <p:blipFill>
          <a:blip r:embed="rId2">
            <a:extLst>
              <a:ext uri="{28A0092B-C50C-407E-A947-70E740481C1C}">
                <a14:useLocalDpi xmlns:a14="http://schemas.microsoft.com/office/drawing/2010/main" val="0"/>
              </a:ext>
            </a:extLst>
          </a:blip>
          <a:srcRect l="-29578" r="-29578"/>
          <a:stretch>
            <a:fillRect/>
          </a:stretch>
        </p:blipFill>
        <p:spPr>
          <a:xfrm rot="-60000">
            <a:off x="2130425" y="593725"/>
            <a:ext cx="4873625" cy="3657600"/>
          </a:xfrm>
        </p:spPr>
      </p:pic>
      <p:sp>
        <p:nvSpPr>
          <p:cNvPr id="4" name="Text Placeholder 3"/>
          <p:cNvSpPr>
            <a:spLocks noGrp="1"/>
          </p:cNvSpPr>
          <p:nvPr>
            <p:ph type="body" sz="half" idx="2"/>
          </p:nvPr>
        </p:nvSpPr>
        <p:spPr/>
        <p:txBody>
          <a:bodyPr/>
          <a:lstStyle/>
          <a:p>
            <a:r>
              <a:rPr lang="en-US" dirty="0" smtClean="0"/>
              <a:t>The unlawful intentional inflicting, or attempting, or threatened inflicting, of injury upon the person of another (without a weapon)</a:t>
            </a:r>
            <a:endParaRPr lang="en-US" dirty="0"/>
          </a:p>
        </p:txBody>
      </p:sp>
    </p:spTree>
    <p:extLst>
      <p:ext uri="{BB962C8B-B14F-4D97-AF65-F5344CB8AC3E}">
        <p14:creationId xmlns:p14="http://schemas.microsoft.com/office/powerpoint/2010/main" val="1401880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Degree Homicide</a:t>
            </a:r>
            <a:endParaRPr lang="en-US" dirty="0"/>
          </a:p>
        </p:txBody>
      </p:sp>
      <p:pic>
        <p:nvPicPr>
          <p:cNvPr id="5" name="Picture Placeholder 4" descr="aaron-hernandez-indicted-murder-first-degree-gi.jpg"/>
          <p:cNvPicPr>
            <a:picLocks noGrp="1" noChangeAspect="1"/>
          </p:cNvPicPr>
          <p:nvPr>
            <p:ph type="pic" idx="1"/>
          </p:nvPr>
        </p:nvPicPr>
        <p:blipFill>
          <a:blip r:embed="rId2">
            <a:extLst>
              <a:ext uri="{28A0092B-C50C-407E-A947-70E740481C1C}">
                <a14:useLocalDpi xmlns:a14="http://schemas.microsoft.com/office/drawing/2010/main" val="0"/>
              </a:ext>
            </a:extLst>
          </a:blip>
          <a:srcRect t="12115" b="12115"/>
          <a:stretch>
            <a:fillRect/>
          </a:stretch>
        </p:blipFill>
        <p:spPr/>
      </p:pic>
      <p:sp>
        <p:nvSpPr>
          <p:cNvPr id="4" name="Text Placeholder 3"/>
          <p:cNvSpPr>
            <a:spLocks noGrp="1"/>
          </p:cNvSpPr>
          <p:nvPr>
            <p:ph type="body" sz="half" idx="2"/>
          </p:nvPr>
        </p:nvSpPr>
        <p:spPr/>
        <p:txBody>
          <a:bodyPr/>
          <a:lstStyle/>
          <a:p>
            <a:r>
              <a:rPr lang="en-US" dirty="0" smtClean="0"/>
              <a:t>Premeditated (or planned out) murder of another human being</a:t>
            </a:r>
            <a:endParaRPr lang="en-US" dirty="0"/>
          </a:p>
        </p:txBody>
      </p:sp>
    </p:spTree>
    <p:extLst>
      <p:ext uri="{BB962C8B-B14F-4D97-AF65-F5344CB8AC3E}">
        <p14:creationId xmlns:p14="http://schemas.microsoft.com/office/powerpoint/2010/main" val="922387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Degree Homicide</a:t>
            </a:r>
            <a:endParaRPr lang="en-US" dirty="0"/>
          </a:p>
        </p:txBody>
      </p:sp>
      <p:pic>
        <p:nvPicPr>
          <p:cNvPr id="5" name="Picture Placeholder 4" descr="o-MARRIAGE-AFFAIR-facebook.jpg"/>
          <p:cNvPicPr>
            <a:picLocks noGrp="1" noChangeAspect="1"/>
          </p:cNvPicPr>
          <p:nvPr>
            <p:ph type="pic" idx="1"/>
          </p:nvPr>
        </p:nvPicPr>
        <p:blipFill>
          <a:blip r:embed="rId2">
            <a:extLst>
              <a:ext uri="{28A0092B-C50C-407E-A947-70E740481C1C}">
                <a14:useLocalDpi xmlns:a14="http://schemas.microsoft.com/office/drawing/2010/main" val="0"/>
              </a:ext>
            </a:extLst>
          </a:blip>
          <a:srcRect t="9238" b="9238"/>
          <a:stretch>
            <a:fillRect/>
          </a:stretch>
        </p:blipFill>
        <p:spPr/>
      </p:pic>
      <p:sp>
        <p:nvSpPr>
          <p:cNvPr id="4" name="Text Placeholder 3"/>
          <p:cNvSpPr>
            <a:spLocks noGrp="1"/>
          </p:cNvSpPr>
          <p:nvPr>
            <p:ph type="body" sz="half" idx="2"/>
          </p:nvPr>
        </p:nvSpPr>
        <p:spPr/>
        <p:txBody>
          <a:bodyPr/>
          <a:lstStyle/>
          <a:p>
            <a:r>
              <a:rPr lang="en-US" dirty="0" smtClean="0"/>
              <a:t>Murder of another human being, done in the “Heat of the Moment” with malice</a:t>
            </a:r>
            <a:endParaRPr lang="en-US" dirty="0"/>
          </a:p>
        </p:txBody>
      </p:sp>
    </p:spTree>
    <p:extLst>
      <p:ext uri="{BB962C8B-B14F-4D97-AF65-F5344CB8AC3E}">
        <p14:creationId xmlns:p14="http://schemas.microsoft.com/office/powerpoint/2010/main" val="2241559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Assault</a:t>
            </a:r>
            <a:endParaRPr lang="en-US" dirty="0"/>
          </a:p>
        </p:txBody>
      </p:sp>
      <p:pic>
        <p:nvPicPr>
          <p:cNvPr id="5" name="Picture Placeholder 4" descr="Huntington Beach Sexual Assault Defense Attorneys 888-280-6839.jpg"/>
          <p:cNvPicPr>
            <a:picLocks noGrp="1" noChangeAspect="1"/>
          </p:cNvPicPr>
          <p:nvPr>
            <p:ph type="pic" idx="1"/>
          </p:nvPr>
        </p:nvPicPr>
        <p:blipFill>
          <a:blip r:embed="rId2">
            <a:extLst>
              <a:ext uri="{28A0092B-C50C-407E-A947-70E740481C1C}">
                <a14:useLocalDpi xmlns:a14="http://schemas.microsoft.com/office/drawing/2010/main" val="0"/>
              </a:ext>
            </a:extLst>
          </a:blip>
          <a:srcRect l="-49938" r="-49938"/>
          <a:stretch>
            <a:fillRect/>
          </a:stretch>
        </p:blipFill>
        <p:spPr/>
      </p:pic>
      <p:sp>
        <p:nvSpPr>
          <p:cNvPr id="4" name="Text Placeholder 3"/>
          <p:cNvSpPr>
            <a:spLocks noGrp="1"/>
          </p:cNvSpPr>
          <p:nvPr>
            <p:ph type="body" sz="half" idx="2"/>
          </p:nvPr>
        </p:nvSpPr>
        <p:spPr>
          <a:xfrm>
            <a:off x="1219200" y="5416152"/>
            <a:ext cx="6705600" cy="1069561"/>
          </a:xfrm>
        </p:spPr>
        <p:txBody>
          <a:bodyPr>
            <a:normAutofit fontScale="92500" lnSpcReduction="20000"/>
          </a:bodyPr>
          <a:lstStyle/>
          <a:p>
            <a:r>
              <a:rPr lang="en-US" dirty="0"/>
              <a:t>A wide range of victimizations, separate from rape or attempted rape. These crimes include attacks or attempted attacks generally involving unwanted sexual contact between victim and offender. Sexual assaults may or may not involve force and include such things as grabbing or fondling. Sexual assault also includes verbal threats. </a:t>
            </a:r>
          </a:p>
        </p:txBody>
      </p:sp>
    </p:spTree>
    <p:extLst>
      <p:ext uri="{BB962C8B-B14F-4D97-AF65-F5344CB8AC3E}">
        <p14:creationId xmlns:p14="http://schemas.microsoft.com/office/powerpoint/2010/main" val="2486384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pic>
        <p:nvPicPr>
          <p:cNvPr id="5" name="Picture Placeholder 4" descr="id-theft.jpg"/>
          <p:cNvPicPr>
            <a:picLocks noGrp="1" noChangeAspect="1"/>
          </p:cNvPicPr>
          <p:nvPr>
            <p:ph type="pic" idx="1"/>
          </p:nvPr>
        </p:nvPicPr>
        <p:blipFill>
          <a:blip r:embed="rId2">
            <a:extLst>
              <a:ext uri="{28A0092B-C50C-407E-A947-70E740481C1C}">
                <a14:useLocalDpi xmlns:a14="http://schemas.microsoft.com/office/drawing/2010/main" val="0"/>
              </a:ext>
            </a:extLst>
          </a:blip>
          <a:srcRect t="8" b="8"/>
          <a:stretch>
            <a:fillRect/>
          </a:stretch>
        </p:blipFill>
        <p:spPr/>
      </p:pic>
      <p:sp>
        <p:nvSpPr>
          <p:cNvPr id="4" name="Text Placeholder 3"/>
          <p:cNvSpPr>
            <a:spLocks noGrp="1"/>
          </p:cNvSpPr>
          <p:nvPr>
            <p:ph type="body" sz="half" idx="2"/>
          </p:nvPr>
        </p:nvSpPr>
        <p:spPr>
          <a:xfrm>
            <a:off x="551280" y="5416152"/>
            <a:ext cx="8041440" cy="918379"/>
          </a:xfrm>
        </p:spPr>
        <p:txBody>
          <a:bodyPr>
            <a:normAutofit/>
          </a:bodyPr>
          <a:lstStyle/>
          <a:p>
            <a:r>
              <a:rPr lang="en-US" dirty="0"/>
              <a:t>Includes one or more of three types of incidents: (1) unauthorized use or attempted use of an existing account, (2) unauthorized use or attempted use of personal information to open a new account, (3) misuse of personal information for a fraudulent purpose.</a:t>
            </a:r>
          </a:p>
        </p:txBody>
      </p:sp>
    </p:spTree>
    <p:extLst>
      <p:ext uri="{BB962C8B-B14F-4D97-AF65-F5344CB8AC3E}">
        <p14:creationId xmlns:p14="http://schemas.microsoft.com/office/powerpoint/2010/main" val="425398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the </a:t>
            </a:r>
            <a:r>
              <a:rPr lang="en-US" dirty="0"/>
              <a:t>use of force against another, resulting in harmful, offensive or sexual contact</a:t>
            </a:r>
          </a:p>
        </p:txBody>
      </p:sp>
    </p:spTree>
    <p:extLst>
      <p:ext uri="{BB962C8B-B14F-4D97-AF65-F5344CB8AC3E}">
        <p14:creationId xmlns:p14="http://schemas.microsoft.com/office/powerpoint/2010/main" val="11748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Embezzlement</a:t>
            </a:r>
            <a:endParaRPr lang="en-US" dirty="0"/>
          </a:p>
        </p:txBody>
      </p:sp>
      <p:pic>
        <p:nvPicPr>
          <p:cNvPr id="5" name="Picture Placeholder 4" descr="EmbezzlementOfCashReceipts.png"/>
          <p:cNvPicPr>
            <a:picLocks noGrp="1" noChangeAspect="1"/>
          </p:cNvPicPr>
          <p:nvPr>
            <p:ph type="pic" idx="1"/>
          </p:nvPr>
        </p:nvPicPr>
        <p:blipFill>
          <a:blip r:embed="rId2">
            <a:extLst>
              <a:ext uri="{28A0092B-C50C-407E-A947-70E740481C1C}">
                <a14:useLocalDpi xmlns:a14="http://schemas.microsoft.com/office/drawing/2010/main" val="0"/>
              </a:ext>
            </a:extLst>
          </a:blip>
          <a:srcRect l="-20628" r="-20628"/>
          <a:stretch>
            <a:fillRect/>
          </a:stretch>
        </p:blipFill>
        <p:spPr/>
      </p:pic>
      <p:sp>
        <p:nvSpPr>
          <p:cNvPr id="4" name="Text Placeholder 3"/>
          <p:cNvSpPr>
            <a:spLocks noGrp="1"/>
          </p:cNvSpPr>
          <p:nvPr>
            <p:ph type="body" sz="half" idx="2"/>
          </p:nvPr>
        </p:nvSpPr>
        <p:spPr/>
        <p:txBody>
          <a:bodyPr/>
          <a:lstStyle/>
          <a:p>
            <a:r>
              <a:rPr lang="en-US" dirty="0" smtClean="0"/>
              <a:t>Taking property you have been entrusted with</a:t>
            </a:r>
            <a:endParaRPr lang="en-US" dirty="0"/>
          </a:p>
        </p:txBody>
      </p:sp>
    </p:spTree>
    <p:extLst>
      <p:ext uri="{BB962C8B-B14F-4D97-AF65-F5344CB8AC3E}">
        <p14:creationId xmlns:p14="http://schemas.microsoft.com/office/powerpoint/2010/main" val="3762909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Burglary</a:t>
            </a:r>
            <a:endParaRPr lang="en-US" dirty="0"/>
          </a:p>
        </p:txBody>
      </p:sp>
      <p:pic>
        <p:nvPicPr>
          <p:cNvPr id="5" name="Picture Placeholder 4" descr="home-alone-5.jpg"/>
          <p:cNvPicPr>
            <a:picLocks noGrp="1" noChangeAspect="1"/>
          </p:cNvPicPr>
          <p:nvPr>
            <p:ph type="pic" idx="1"/>
          </p:nvPr>
        </p:nvPicPr>
        <p:blipFill>
          <a:blip r:embed="rId2">
            <a:extLst>
              <a:ext uri="{28A0092B-C50C-407E-A947-70E740481C1C}">
                <a14:useLocalDpi xmlns:a14="http://schemas.microsoft.com/office/drawing/2010/main" val="0"/>
              </a:ext>
            </a:extLst>
          </a:blip>
          <a:srcRect l="33" r="33"/>
          <a:stretch>
            <a:fillRect/>
          </a:stretch>
        </p:blipFill>
        <p:spPr/>
      </p:pic>
      <p:sp>
        <p:nvSpPr>
          <p:cNvPr id="4" name="Text Placeholder 3"/>
          <p:cNvSpPr>
            <a:spLocks noGrp="1"/>
          </p:cNvSpPr>
          <p:nvPr>
            <p:ph type="body" sz="half" idx="2"/>
          </p:nvPr>
        </p:nvSpPr>
        <p:spPr/>
        <p:txBody>
          <a:bodyPr/>
          <a:lstStyle/>
          <a:p>
            <a:r>
              <a:rPr lang="en-US" dirty="0" err="1" smtClean="0"/>
              <a:t>Unlawlful</a:t>
            </a:r>
            <a:r>
              <a:rPr lang="en-US" dirty="0" smtClean="0"/>
              <a:t> entry into a building with the intent to commit a crime, usually theft</a:t>
            </a:r>
            <a:endParaRPr lang="en-US" dirty="0"/>
          </a:p>
        </p:txBody>
      </p:sp>
    </p:spTree>
    <p:extLst>
      <p:ext uri="{BB962C8B-B14F-4D97-AF65-F5344CB8AC3E}">
        <p14:creationId xmlns:p14="http://schemas.microsoft.com/office/powerpoint/2010/main" val="1875185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Extortion</a:t>
            </a:r>
            <a:endParaRPr lang="en-US" dirty="0"/>
          </a:p>
        </p:txBody>
      </p:sp>
      <p:pic>
        <p:nvPicPr>
          <p:cNvPr id="5" name="Picture Placeholder 4" descr="extortion.jpg"/>
          <p:cNvPicPr>
            <a:picLocks noGrp="1" noChangeAspect="1"/>
          </p:cNvPicPr>
          <p:nvPr>
            <p:ph type="pic" idx="1"/>
          </p:nvPr>
        </p:nvPicPr>
        <p:blipFill>
          <a:blip r:embed="rId2">
            <a:extLst>
              <a:ext uri="{28A0092B-C50C-407E-A947-70E740481C1C}">
                <a14:useLocalDpi xmlns:a14="http://schemas.microsoft.com/office/drawing/2010/main" val="0"/>
              </a:ext>
            </a:extLst>
          </a:blip>
          <a:srcRect l="4226" r="4226"/>
          <a:stretch>
            <a:fillRect/>
          </a:stretch>
        </p:blipFill>
        <p:spPr/>
      </p:pic>
      <p:sp>
        <p:nvSpPr>
          <p:cNvPr id="4" name="Text Placeholder 3"/>
          <p:cNvSpPr>
            <a:spLocks noGrp="1"/>
          </p:cNvSpPr>
          <p:nvPr>
            <p:ph type="body" sz="half" idx="2"/>
          </p:nvPr>
        </p:nvSpPr>
        <p:spPr/>
        <p:txBody>
          <a:bodyPr/>
          <a:lstStyle/>
          <a:p>
            <a:r>
              <a:rPr lang="en-US" dirty="0" smtClean="0"/>
              <a:t>Making a threat with the intent of getting property (usually money) from another person</a:t>
            </a:r>
            <a:endParaRPr lang="en-US" dirty="0"/>
          </a:p>
        </p:txBody>
      </p:sp>
    </p:spTree>
    <p:extLst>
      <p:ext uri="{BB962C8B-B14F-4D97-AF65-F5344CB8AC3E}">
        <p14:creationId xmlns:p14="http://schemas.microsoft.com/office/powerpoint/2010/main" val="1767697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Aggravated Assault</a:t>
            </a:r>
            <a:endParaRPr lang="en-US" dirty="0"/>
          </a:p>
        </p:txBody>
      </p:sp>
      <p:pic>
        <p:nvPicPr>
          <p:cNvPr id="5" name="Picture Placeholder 4" descr="4816536_orig.jpg"/>
          <p:cNvPicPr>
            <a:picLocks noGrp="1" noChangeAspect="1"/>
          </p:cNvPicPr>
          <p:nvPr>
            <p:ph type="pic" idx="1"/>
          </p:nvPr>
        </p:nvPicPr>
        <p:blipFill>
          <a:blip r:embed="rId2">
            <a:extLst>
              <a:ext uri="{28A0092B-C50C-407E-A947-70E740481C1C}">
                <a14:useLocalDpi xmlns:a14="http://schemas.microsoft.com/office/drawing/2010/main" val="0"/>
              </a:ext>
            </a:extLst>
          </a:blip>
          <a:srcRect l="2772" r="2772"/>
          <a:stretch>
            <a:fillRect/>
          </a:stretch>
        </p:blipFill>
        <p:spPr/>
      </p:pic>
      <p:sp>
        <p:nvSpPr>
          <p:cNvPr id="4" name="Text Placeholder 3"/>
          <p:cNvSpPr>
            <a:spLocks noGrp="1"/>
          </p:cNvSpPr>
          <p:nvPr>
            <p:ph type="body" sz="half" idx="2"/>
          </p:nvPr>
        </p:nvSpPr>
        <p:spPr/>
        <p:txBody>
          <a:bodyPr>
            <a:normAutofit lnSpcReduction="10000"/>
          </a:bodyPr>
          <a:lstStyle/>
          <a:p>
            <a:r>
              <a:rPr lang="en-US" dirty="0" smtClean="0"/>
              <a:t>Weapons used OR person needs medical attention</a:t>
            </a:r>
          </a:p>
          <a:p>
            <a:r>
              <a:rPr lang="en-US" dirty="0" smtClean="0"/>
              <a:t>* May be chargeable as attempted murder</a:t>
            </a:r>
            <a:endParaRPr lang="en-US" dirty="0"/>
          </a:p>
        </p:txBody>
      </p:sp>
    </p:spTree>
    <p:extLst>
      <p:ext uri="{BB962C8B-B14F-4D97-AF65-F5344CB8AC3E}">
        <p14:creationId xmlns:p14="http://schemas.microsoft.com/office/powerpoint/2010/main" val="940118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Arson</a:t>
            </a:r>
            <a:endParaRPr lang="en-US" dirty="0"/>
          </a:p>
        </p:txBody>
      </p:sp>
      <p:pic>
        <p:nvPicPr>
          <p:cNvPr id="5" name="Picture Placeholder 4" descr="arson.jpg"/>
          <p:cNvPicPr>
            <a:picLocks noGrp="1" noChangeAspect="1"/>
          </p:cNvPicPr>
          <p:nvPr>
            <p:ph type="pic" idx="1"/>
          </p:nvPr>
        </p:nvPicPr>
        <p:blipFill>
          <a:blip r:embed="rId2">
            <a:extLst>
              <a:ext uri="{28A0092B-C50C-407E-A947-70E740481C1C}">
                <a14:useLocalDpi xmlns:a14="http://schemas.microsoft.com/office/drawing/2010/main" val="0"/>
              </a:ext>
            </a:extLst>
          </a:blip>
          <a:srcRect l="12352" r="12352"/>
          <a:stretch>
            <a:fillRect/>
          </a:stretch>
        </p:blipFill>
        <p:spPr/>
      </p:pic>
      <p:sp>
        <p:nvSpPr>
          <p:cNvPr id="4" name="Text Placeholder 3"/>
          <p:cNvSpPr>
            <a:spLocks noGrp="1"/>
          </p:cNvSpPr>
          <p:nvPr>
            <p:ph type="body" sz="half" idx="2"/>
          </p:nvPr>
        </p:nvSpPr>
        <p:spPr/>
        <p:txBody>
          <a:bodyPr/>
          <a:lstStyle/>
          <a:p>
            <a:r>
              <a:rPr lang="en-US" dirty="0" smtClean="0"/>
              <a:t>The burning OR attempted burning of property with or without the intent to defraud</a:t>
            </a:r>
            <a:endParaRPr lang="en-US" dirty="0"/>
          </a:p>
        </p:txBody>
      </p:sp>
    </p:spTree>
    <p:extLst>
      <p:ext uri="{BB962C8B-B14F-4D97-AF65-F5344CB8AC3E}">
        <p14:creationId xmlns:p14="http://schemas.microsoft.com/office/powerpoint/2010/main" val="1641633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a:t>
            </a:r>
            <a:endParaRPr lang="en-US" dirty="0"/>
          </a:p>
        </p:txBody>
      </p:sp>
      <p:pic>
        <p:nvPicPr>
          <p:cNvPr id="5" name="Picture Placeholder 4" descr="crime_fraud3.gif"/>
          <p:cNvPicPr>
            <a:picLocks noGrp="1" noChangeAspect="1"/>
          </p:cNvPicPr>
          <p:nvPr>
            <p:ph type="pic" idx="1"/>
          </p:nvPr>
        </p:nvPicPr>
        <p:blipFill>
          <a:blip r:embed="rId2">
            <a:extLst>
              <a:ext uri="{28A0092B-C50C-407E-A947-70E740481C1C}">
                <a14:useLocalDpi xmlns:a14="http://schemas.microsoft.com/office/drawing/2010/main" val="0"/>
              </a:ext>
            </a:extLst>
          </a:blip>
          <a:srcRect t="6048" b="6048"/>
          <a:stretch>
            <a:fillRect/>
          </a:stretch>
        </p:blipFill>
        <p:spPr/>
      </p:pic>
      <p:sp>
        <p:nvSpPr>
          <p:cNvPr id="4" name="Text Placeholder 3"/>
          <p:cNvSpPr>
            <a:spLocks noGrp="1"/>
          </p:cNvSpPr>
          <p:nvPr>
            <p:ph type="body" sz="half" idx="2"/>
          </p:nvPr>
        </p:nvSpPr>
        <p:spPr/>
        <p:txBody>
          <a:bodyPr/>
          <a:lstStyle/>
          <a:p>
            <a:r>
              <a:rPr lang="en-US" dirty="0" smtClean="0"/>
              <a:t>Knowingly misrepresenting a fact to get property from another person</a:t>
            </a:r>
            <a:endParaRPr lang="en-US" dirty="0"/>
          </a:p>
        </p:txBody>
      </p:sp>
    </p:spTree>
    <p:extLst>
      <p:ext uri="{BB962C8B-B14F-4D97-AF65-F5344CB8AC3E}">
        <p14:creationId xmlns:p14="http://schemas.microsoft.com/office/powerpoint/2010/main" val="3952412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Robbery</a:t>
            </a:r>
            <a:endParaRPr lang="en-US" dirty="0"/>
          </a:p>
        </p:txBody>
      </p:sp>
      <p:pic>
        <p:nvPicPr>
          <p:cNvPr id="5" name="Picture Placeholder 4" descr="daylight_robbery_83125.jpg"/>
          <p:cNvPicPr>
            <a:picLocks noGrp="1" noChangeAspect="1"/>
          </p:cNvPicPr>
          <p:nvPr>
            <p:ph type="pic" idx="1"/>
          </p:nvPr>
        </p:nvPicPr>
        <p:blipFill>
          <a:blip r:embed="rId2">
            <a:extLst>
              <a:ext uri="{28A0092B-C50C-407E-A947-70E740481C1C}">
                <a14:useLocalDpi xmlns:a14="http://schemas.microsoft.com/office/drawing/2010/main" val="0"/>
              </a:ext>
            </a:extLst>
          </a:blip>
          <a:srcRect l="-19836" r="-19836"/>
          <a:stretch>
            <a:fillRect/>
          </a:stretch>
        </p:blipFill>
        <p:spPr>
          <a:xfrm rot="-60000">
            <a:off x="2130425" y="795338"/>
            <a:ext cx="4873625" cy="3657600"/>
          </a:xfrm>
        </p:spPr>
      </p:pic>
      <p:sp>
        <p:nvSpPr>
          <p:cNvPr id="4" name="Text Placeholder 3"/>
          <p:cNvSpPr>
            <a:spLocks noGrp="1"/>
          </p:cNvSpPr>
          <p:nvPr>
            <p:ph type="body" sz="half" idx="2"/>
          </p:nvPr>
        </p:nvSpPr>
        <p:spPr/>
        <p:txBody>
          <a:bodyPr/>
          <a:lstStyle/>
          <a:p>
            <a:r>
              <a:rPr lang="en-US" dirty="0" smtClean="0"/>
              <a:t>A crime against a person.  Forcible stealing property by violence or the threat of violence</a:t>
            </a:r>
            <a:endParaRPr lang="en-US" dirty="0"/>
          </a:p>
        </p:txBody>
      </p:sp>
    </p:spTree>
    <p:extLst>
      <p:ext uri="{BB962C8B-B14F-4D97-AF65-F5344CB8AC3E}">
        <p14:creationId xmlns:p14="http://schemas.microsoft.com/office/powerpoint/2010/main" val="3682156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Larceny</a:t>
            </a:r>
            <a:endParaRPr lang="en-US" dirty="0"/>
          </a:p>
        </p:txBody>
      </p:sp>
      <p:sp>
        <p:nvSpPr>
          <p:cNvPr id="4" name="Text Placeholder 3"/>
          <p:cNvSpPr>
            <a:spLocks noGrp="1"/>
          </p:cNvSpPr>
          <p:nvPr>
            <p:ph type="body" sz="half" idx="2"/>
          </p:nvPr>
        </p:nvSpPr>
        <p:spPr/>
        <p:txBody>
          <a:bodyPr/>
          <a:lstStyle/>
          <a:p>
            <a:r>
              <a:rPr lang="en-US" dirty="0" smtClean="0"/>
              <a:t>Theft; taking without permission someone’s property and not intending to give it back</a:t>
            </a:r>
            <a:endParaRPr lang="en-US" dirty="0"/>
          </a:p>
        </p:txBody>
      </p:sp>
      <p:pic>
        <p:nvPicPr>
          <p:cNvPr id="7" name="Picture Placeholder 6" descr="Theft-from-pocketbook.jpg"/>
          <p:cNvPicPr>
            <a:picLocks noGrp="1" noChangeAspect="1"/>
          </p:cNvPicPr>
          <p:nvPr>
            <p:ph type="pic" idx="1"/>
          </p:nvPr>
        </p:nvPicPr>
        <p:blipFill>
          <a:blip r:embed="rId2">
            <a:extLst>
              <a:ext uri="{28A0092B-C50C-407E-A947-70E740481C1C}">
                <a14:useLocalDpi xmlns:a14="http://schemas.microsoft.com/office/drawing/2010/main" val="0"/>
              </a:ext>
            </a:extLst>
          </a:blip>
          <a:srcRect l="5794" r="5794"/>
          <a:stretch>
            <a:fillRect/>
          </a:stretch>
        </p:blipFill>
        <p:spPr/>
      </p:pic>
    </p:spTree>
    <p:extLst>
      <p:ext uri="{BB962C8B-B14F-4D97-AF65-F5344CB8AC3E}">
        <p14:creationId xmlns:p14="http://schemas.microsoft.com/office/powerpoint/2010/main" val="255491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333</TotalTime>
  <Words>321</Words>
  <Application>Microsoft Macintosh PowerPoint</Application>
  <PresentationFormat>On-screen Show (4:3)</PresentationFormat>
  <Paragraphs>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Sketchbook</vt:lpstr>
      <vt:lpstr>Crime Terms</vt:lpstr>
      <vt:lpstr>Embezzlement</vt:lpstr>
      <vt:lpstr>Burglary</vt:lpstr>
      <vt:lpstr>_x0005__x0005_Extortion</vt:lpstr>
      <vt:lpstr>Aggravated Assault</vt:lpstr>
      <vt:lpstr>Arson</vt:lpstr>
      <vt:lpstr>Fraud</vt:lpstr>
      <vt:lpstr>Robbery</vt:lpstr>
      <vt:lpstr>Larceny</vt:lpstr>
      <vt:lpstr>Involuntary Manslaughter</vt:lpstr>
      <vt:lpstr>Simple Assault</vt:lpstr>
      <vt:lpstr>1st Degree Homicide</vt:lpstr>
      <vt:lpstr>2nd Degree Homicide</vt:lpstr>
      <vt:lpstr>Sexual Assault</vt:lpstr>
      <vt:lpstr>Identity Theft</vt:lpstr>
      <vt:lpstr>Battery</vt:lpstr>
    </vt:vector>
  </TitlesOfParts>
  <Company>LPS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Terms</dc:title>
  <dc:creator>LPS LPS</dc:creator>
  <cp:lastModifiedBy>LPS LPS</cp:lastModifiedBy>
  <cp:revision>5</cp:revision>
  <dcterms:created xsi:type="dcterms:W3CDTF">2014-01-21T13:40:53Z</dcterms:created>
  <dcterms:modified xsi:type="dcterms:W3CDTF">2014-01-21T19:14:01Z</dcterms:modified>
</cp:coreProperties>
</file>