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8" r:id="rId3"/>
    <p:sldId id="258" r:id="rId4"/>
    <p:sldId id="341" r:id="rId5"/>
    <p:sldId id="261" r:id="rId6"/>
    <p:sldId id="333" r:id="rId7"/>
    <p:sldId id="344" r:id="rId8"/>
    <p:sldId id="351" r:id="rId9"/>
    <p:sldId id="352" r:id="rId10"/>
    <p:sldId id="353" r:id="rId11"/>
    <p:sldId id="265" r:id="rId12"/>
    <p:sldId id="305" r:id="rId13"/>
    <p:sldId id="309" r:id="rId14"/>
    <p:sldId id="308" r:id="rId15"/>
    <p:sldId id="306" r:id="rId16"/>
    <p:sldId id="325" r:id="rId17"/>
    <p:sldId id="307" r:id="rId18"/>
    <p:sldId id="259" r:id="rId19"/>
    <p:sldId id="343" r:id="rId20"/>
    <p:sldId id="302" r:id="rId21"/>
    <p:sldId id="313" r:id="rId22"/>
    <p:sldId id="317" r:id="rId23"/>
    <p:sldId id="316" r:id="rId24"/>
    <p:sldId id="315" r:id="rId25"/>
    <p:sldId id="346" r:id="rId26"/>
    <p:sldId id="311" r:id="rId27"/>
    <p:sldId id="312" r:id="rId28"/>
    <p:sldId id="318" r:id="rId29"/>
    <p:sldId id="335" r:id="rId30"/>
    <p:sldId id="336" r:id="rId31"/>
    <p:sldId id="337" r:id="rId32"/>
    <p:sldId id="338" r:id="rId33"/>
    <p:sldId id="339" r:id="rId34"/>
    <p:sldId id="347" r:id="rId35"/>
    <p:sldId id="350" r:id="rId36"/>
    <p:sldId id="349" r:id="rId37"/>
    <p:sldId id="340" r:id="rId38"/>
    <p:sldId id="314" r:id="rId39"/>
    <p:sldId id="319" r:id="rId40"/>
    <p:sldId id="320" r:id="rId41"/>
    <p:sldId id="321" r:id="rId42"/>
    <p:sldId id="322" r:id="rId43"/>
    <p:sldId id="323" r:id="rId44"/>
    <p:sldId id="324" r:id="rId45"/>
    <p:sldId id="263" r:id="rId46"/>
    <p:sldId id="345" r:id="rId47"/>
    <p:sldId id="303" r:id="rId48"/>
    <p:sldId id="262" r:id="rId49"/>
    <p:sldId id="356" r:id="rId50"/>
    <p:sldId id="35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3B"/>
    <a:srgbClr val="006D47"/>
    <a:srgbClr val="00A9D8"/>
    <a:srgbClr val="009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54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3429000"/>
            <a:ext cx="7772400" cy="1470025"/>
          </a:xfrm>
        </p:spPr>
        <p:txBody>
          <a:bodyPr/>
          <a:lstStyle>
            <a:lvl1pPr>
              <a:defRPr baseline="0">
                <a:solidFill>
                  <a:srgbClr val="70BF4A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600200"/>
            <a:ext cx="76200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13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353A4A98-D288-4246-B2E3-EF98BAED12B6}" type="datetimeFigureOut">
              <a:rPr lang="en-US" smtClean="0"/>
              <a:pPr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246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08D81EFB-3C93-49BA-8A1E-97EBFBB04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353A4A98-D288-4246-B2E3-EF98BAED12B6}" type="datetimeFigureOut">
              <a:rPr lang="en-US" smtClean="0"/>
              <a:pPr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246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08D81EFB-3C93-49BA-8A1E-97EBFBB04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44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229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719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59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65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3A4A98-D288-4246-B2E3-EF98BAED12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1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D81EFB-3C93-49BA-8A1E-97EBFBB04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7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3A4A98-D288-4246-B2E3-EF98BAED12B6}" type="datetimeFigureOut">
              <a:rPr lang="en-US" smtClean="0"/>
              <a:t>3/10/2015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91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D81EFB-3C93-49BA-8A1E-97EBFBB04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353A4A98-D288-4246-B2E3-EF98BAED12B6}" type="datetimeFigureOut">
              <a:rPr lang="en-US" smtClean="0"/>
              <a:pPr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246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08D81EFB-3C93-49BA-8A1E-97EBFBB04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4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353A4A98-D288-4246-B2E3-EF98BAED12B6}" type="datetimeFigureOut">
              <a:rPr lang="en-US" smtClean="0"/>
              <a:pPr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246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08D81EFB-3C93-49BA-8A1E-97EBFBB04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23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0092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5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1" i="0" kern="1200" cap="all" baseline="0">
          <a:solidFill>
            <a:srgbClr val="0092B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3200" b="0" i="0" kern="1200" cap="none" baseline="0">
          <a:solidFill>
            <a:srgbClr val="006F4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Your Own </a:t>
            </a:r>
            <a:br>
              <a:rPr lang="en-US" dirty="0" smtClean="0"/>
            </a:br>
            <a:r>
              <a:rPr lang="en-US" sz="3700" dirty="0" smtClean="0"/>
              <a:t>Advocacy Leadership Institute </a:t>
            </a:r>
            <a:br>
              <a:rPr lang="en-US" sz="3700" dirty="0" smtClean="0"/>
            </a:br>
            <a:r>
              <a:rPr lang="en-US" dirty="0" smtClean="0"/>
              <a:t>In a Box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355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8" b="13148"/>
          <a:stretch/>
        </p:blipFill>
        <p:spPr>
          <a:xfrm>
            <a:off x="658787" y="0"/>
            <a:ext cx="7799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&amp;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2011</a:t>
            </a:r>
          </a:p>
          <a:p>
            <a:pPr lvl="1"/>
            <a:r>
              <a:rPr lang="en-US" b="1" dirty="0" smtClean="0"/>
              <a:t>After 3-year organizing effort, </a:t>
            </a:r>
            <a:br>
              <a:rPr lang="en-US" b="1" dirty="0" smtClean="0"/>
            </a:br>
            <a:r>
              <a:rPr lang="en-US" b="1" dirty="0" smtClean="0"/>
              <a:t>we lose big on a ballot measure.</a:t>
            </a:r>
          </a:p>
        </p:txBody>
      </p:sp>
    </p:spTree>
    <p:extLst>
      <p:ext uri="{BB962C8B-B14F-4D97-AF65-F5344CB8AC3E}">
        <p14:creationId xmlns:p14="http://schemas.microsoft.com/office/powerpoint/2010/main" val="42184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&amp;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2012</a:t>
            </a:r>
          </a:p>
          <a:p>
            <a:pPr lvl="1"/>
            <a:r>
              <a:rPr lang="en-US" b="1" dirty="0" smtClean="0"/>
              <a:t>Set new goals for building new bikeways</a:t>
            </a:r>
          </a:p>
          <a:p>
            <a:pPr lvl="1"/>
            <a:r>
              <a:rPr lang="en-US" b="1" dirty="0" smtClean="0"/>
              <a:t>Scope &amp; start an advocacy training program</a:t>
            </a:r>
          </a:p>
          <a:p>
            <a:pPr lvl="1"/>
            <a:r>
              <a:rPr lang="en-US" b="1" dirty="0" smtClean="0"/>
              <a:t>Messaging </a:t>
            </a:r>
            <a:r>
              <a:rPr lang="en-US" b="1" dirty="0" smtClean="0"/>
              <a:t>Work</a:t>
            </a:r>
          </a:p>
          <a:p>
            <a:pPr lvl="2"/>
            <a:r>
              <a:rPr lang="en-US" b="1" dirty="0" smtClean="0"/>
              <a:t>Participate in Progressive Narrative Training</a:t>
            </a:r>
          </a:p>
          <a:p>
            <a:pPr lvl="2"/>
            <a:r>
              <a:rPr lang="en-US" b="1" dirty="0" smtClean="0"/>
              <a:t>Work with Pollster &amp; Messaging Consultant to create a Pro-Bike Narrative</a:t>
            </a:r>
          </a:p>
          <a:p>
            <a:pPr lvl="1"/>
            <a:r>
              <a:rPr lang="en-US" b="1" dirty="0" smtClean="0"/>
              <a:t>Lay the foundation for a grassroots organizing structure to be called </a:t>
            </a:r>
            <a:br>
              <a:rPr lang="en-US" b="1" dirty="0" smtClean="0"/>
            </a:br>
            <a:r>
              <a:rPr lang="en-US" b="1" dirty="0" smtClean="0"/>
              <a:t>“Connect Seattle”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22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&amp;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People will show up if they </a:t>
            </a:r>
            <a:r>
              <a:rPr lang="en-US" dirty="0" smtClean="0"/>
              <a:t>believe in </a:t>
            </a:r>
            <a:r>
              <a:rPr lang="en-US" dirty="0"/>
              <a:t>what you are </a:t>
            </a:r>
            <a:r>
              <a:rPr lang="en-US" dirty="0" smtClean="0"/>
              <a:t>doing. But </a:t>
            </a:r>
            <a:r>
              <a:rPr lang="en-US" dirty="0"/>
              <a:t>you need </a:t>
            </a:r>
            <a:r>
              <a:rPr lang="en-US" dirty="0" smtClean="0"/>
              <a:t>to:</a:t>
            </a:r>
          </a:p>
          <a:p>
            <a:pPr lvl="1"/>
            <a:r>
              <a:rPr lang="en-US" dirty="0" smtClean="0"/>
              <a:t>Develop </a:t>
            </a:r>
            <a:r>
              <a:rPr lang="en-US" dirty="0"/>
              <a:t>and empower </a:t>
            </a:r>
            <a:r>
              <a:rPr lang="en-US" dirty="0" smtClean="0"/>
              <a:t>leaders:</a:t>
            </a:r>
          </a:p>
          <a:p>
            <a:pPr lvl="2"/>
            <a:r>
              <a:rPr lang="en-US" dirty="0"/>
              <a:t>Meet them where they’re at.</a:t>
            </a:r>
          </a:p>
          <a:p>
            <a:pPr lvl="2"/>
            <a:r>
              <a:rPr lang="en-US" dirty="0" smtClean="0"/>
              <a:t>Maximize </a:t>
            </a:r>
            <a:r>
              <a:rPr lang="en-US" dirty="0"/>
              <a:t>their existing skills </a:t>
            </a:r>
            <a:r>
              <a:rPr lang="en-US" dirty="0" smtClean="0"/>
              <a:t>and teach </a:t>
            </a:r>
            <a:r>
              <a:rPr lang="en-US" dirty="0"/>
              <a:t>them new </a:t>
            </a:r>
            <a:r>
              <a:rPr lang="en-US" dirty="0" smtClean="0"/>
              <a:t>ones.</a:t>
            </a:r>
          </a:p>
          <a:p>
            <a:pPr lvl="2"/>
            <a:r>
              <a:rPr lang="en-US" dirty="0" smtClean="0"/>
              <a:t>Provide </a:t>
            </a:r>
            <a:r>
              <a:rPr lang="en-US" dirty="0"/>
              <a:t>them with </a:t>
            </a:r>
            <a:r>
              <a:rPr lang="en-US" dirty="0" smtClean="0"/>
              <a:t>resources</a:t>
            </a:r>
          </a:p>
          <a:p>
            <a:pPr lvl="2"/>
            <a:r>
              <a:rPr lang="en-US" dirty="0" smtClean="0"/>
              <a:t>Provide them with a structure within which they can be successful.</a:t>
            </a:r>
          </a:p>
          <a:p>
            <a:pPr lvl="1"/>
            <a:r>
              <a:rPr lang="en-US" dirty="0"/>
              <a:t>Foster a sense of </a:t>
            </a:r>
            <a:r>
              <a:rPr lang="en-US" dirty="0" smtClean="0"/>
              <a:t>comradery.</a:t>
            </a:r>
            <a:endParaRPr lang="en-US" dirty="0"/>
          </a:p>
          <a:p>
            <a:pPr lvl="1"/>
            <a:r>
              <a:rPr lang="en-US" dirty="0" smtClean="0"/>
              <a:t>Celebrate success.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7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&amp;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a </a:t>
            </a:r>
            <a:r>
              <a:rPr lang="en-US" dirty="0" smtClean="0"/>
              <a:t>citywide network of </a:t>
            </a:r>
            <a:r>
              <a:rPr lang="en-US" dirty="0"/>
              <a:t>effective </a:t>
            </a:r>
            <a:r>
              <a:rPr lang="en-US" dirty="0" smtClean="0"/>
              <a:t>advocates </a:t>
            </a:r>
            <a:r>
              <a:rPr lang="en-US" dirty="0"/>
              <a:t>for </a:t>
            </a:r>
            <a:r>
              <a:rPr lang="en-US" dirty="0" smtClean="0"/>
              <a:t>bikeways &amp; street safety who can:</a:t>
            </a:r>
          </a:p>
          <a:p>
            <a:pPr lvl="1"/>
            <a:r>
              <a:rPr lang="en-US" dirty="0"/>
              <a:t>Plan and execute a campaign</a:t>
            </a:r>
          </a:p>
          <a:p>
            <a:pPr lvl="1"/>
            <a:r>
              <a:rPr lang="en-US" dirty="0"/>
              <a:t>Organize in their communities</a:t>
            </a:r>
          </a:p>
          <a:p>
            <a:pPr lvl="1"/>
            <a:r>
              <a:rPr lang="en-US" dirty="0" smtClean="0"/>
              <a:t>Communicate </a:t>
            </a:r>
            <a:r>
              <a:rPr lang="en-US" dirty="0"/>
              <a:t>strategically</a:t>
            </a:r>
          </a:p>
          <a:p>
            <a:pPr lvl="1"/>
            <a:r>
              <a:rPr lang="en-US" dirty="0" smtClean="0"/>
              <a:t>Navigate </a:t>
            </a:r>
            <a:r>
              <a:rPr lang="en-US" dirty="0"/>
              <a:t>city </a:t>
            </a:r>
            <a:r>
              <a:rPr lang="en-US" dirty="0" smtClean="0"/>
              <a:t>departments</a:t>
            </a:r>
            <a:endParaRPr lang="en-US" dirty="0"/>
          </a:p>
          <a:p>
            <a:pPr lvl="1"/>
            <a:r>
              <a:rPr lang="en-US" dirty="0" smtClean="0"/>
              <a:t>Celebrate </a:t>
            </a:r>
            <a:r>
              <a:rPr lang="en-US" dirty="0"/>
              <a:t>a victory</a:t>
            </a:r>
          </a:p>
        </p:txBody>
      </p:sp>
    </p:spTree>
    <p:extLst>
      <p:ext uri="{BB962C8B-B14F-4D97-AF65-F5344CB8AC3E}">
        <p14:creationId xmlns:p14="http://schemas.microsoft.com/office/powerpoint/2010/main" val="33646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&amp;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We’ve now held five series of our 8-week ALI program, and two “Boot Camps.”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Bike Walk RVA and Jackson Hole Conservation Alliance have held their own new “ALIs”</a:t>
            </a:r>
          </a:p>
        </p:txBody>
      </p:sp>
    </p:spTree>
    <p:extLst>
      <p:ext uri="{BB962C8B-B14F-4D97-AF65-F5344CB8AC3E}">
        <p14:creationId xmlns:p14="http://schemas.microsoft.com/office/powerpoint/2010/main" val="38015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3657600"/>
            <a:ext cx="7467600" cy="2743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3200" b="0" i="0" kern="1200" cap="none" baseline="0">
                <a:solidFill>
                  <a:srgbClr val="006F4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Number of People Trained</a:t>
            </a:r>
          </a:p>
          <a:p>
            <a:pPr lvl="1"/>
            <a:r>
              <a:rPr lang="en-US" smtClean="0"/>
              <a:t>~90 people through our full 8-week program, </a:t>
            </a:r>
          </a:p>
          <a:p>
            <a:pPr lvl="1"/>
            <a:r>
              <a:rPr lang="en-US" smtClean="0"/>
              <a:t>~45 through our Bootcamps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&amp;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They’ve gone </a:t>
            </a:r>
            <a:r>
              <a:rPr lang="en-US" dirty="0" smtClean="0"/>
              <a:t>onto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Lead our Connect Seattle neighborhood teams.</a:t>
            </a:r>
          </a:p>
          <a:p>
            <a:pPr lvl="1"/>
            <a:r>
              <a:rPr lang="en-US" dirty="0"/>
              <a:t>Start local neighborhood street safety </a:t>
            </a:r>
            <a:r>
              <a:rPr lang="en-US" dirty="0" smtClean="0"/>
              <a:t>groups.</a:t>
            </a:r>
            <a:endParaRPr lang="en-US" dirty="0"/>
          </a:p>
          <a:p>
            <a:pPr lvl="1"/>
            <a:r>
              <a:rPr lang="en-US" dirty="0" smtClean="0"/>
              <a:t>Other:</a:t>
            </a:r>
          </a:p>
          <a:p>
            <a:pPr lvl="2"/>
            <a:r>
              <a:rPr lang="en-US" dirty="0" smtClean="0"/>
              <a:t>Urban </a:t>
            </a:r>
            <a:r>
              <a:rPr lang="en-US" dirty="0"/>
              <a:t>design </a:t>
            </a:r>
            <a:r>
              <a:rPr lang="en-US" dirty="0" smtClean="0"/>
              <a:t>professionals</a:t>
            </a:r>
          </a:p>
          <a:p>
            <a:pPr lvl="2"/>
            <a:r>
              <a:rPr lang="en-US" dirty="0" smtClean="0"/>
              <a:t>Bike </a:t>
            </a:r>
            <a:r>
              <a:rPr lang="en-US" dirty="0"/>
              <a:t>Share General </a:t>
            </a:r>
            <a:r>
              <a:rPr lang="en-US" dirty="0" smtClean="0"/>
              <a:t>Manager</a:t>
            </a:r>
          </a:p>
          <a:p>
            <a:pPr lvl="2"/>
            <a:r>
              <a:rPr lang="en-US" dirty="0" smtClean="0"/>
              <a:t>Bike </a:t>
            </a:r>
            <a:r>
              <a:rPr lang="en-US" dirty="0"/>
              <a:t>Shop </a:t>
            </a:r>
            <a:r>
              <a:rPr lang="en-US" dirty="0" smtClean="0"/>
              <a:t>Owner</a:t>
            </a:r>
          </a:p>
          <a:p>
            <a:pPr lvl="2"/>
            <a:r>
              <a:rPr lang="en-US" dirty="0" smtClean="0"/>
              <a:t>Bike-</a:t>
            </a:r>
            <a:r>
              <a:rPr lang="en-US" dirty="0" err="1" smtClean="0"/>
              <a:t>Ped</a:t>
            </a:r>
            <a:r>
              <a:rPr lang="en-US" dirty="0" smtClean="0"/>
              <a:t> </a:t>
            </a:r>
            <a:r>
              <a:rPr lang="en-US" dirty="0"/>
              <a:t>Coordinator for regional transit </a:t>
            </a:r>
            <a:r>
              <a:rPr lang="en-US" dirty="0" smtClean="0"/>
              <a:t>agency</a:t>
            </a:r>
          </a:p>
          <a:p>
            <a:pPr lvl="2"/>
            <a:r>
              <a:rPr lang="en-US" dirty="0" smtClean="0"/>
              <a:t>Cascade’s Staff &amp; Board of Directors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9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94"/>
            <a:ext cx="9144000" cy="5067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410200"/>
            <a:ext cx="671512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Brock Howell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brockh@cascade.org</a:t>
            </a:r>
            <a:r>
              <a:rPr lang="en-US" dirty="0" smtClean="0"/>
              <a:t>, 206-856-4788</a:t>
            </a:r>
            <a:br>
              <a:rPr lang="en-US" dirty="0" smtClean="0"/>
            </a:br>
            <a:r>
              <a:rPr lang="en-US" dirty="0" smtClean="0"/>
              <a:t>Policy &amp; Government Affairs Manager, Cascade Bicycle Club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Eight-Week Program</a:t>
            </a:r>
          </a:p>
          <a:p>
            <a:pPr lvl="1"/>
            <a:r>
              <a:rPr lang="en-US" dirty="0"/>
              <a:t>Retreat</a:t>
            </a:r>
          </a:p>
          <a:p>
            <a:pPr lvl="1"/>
            <a:r>
              <a:rPr lang="en-US" dirty="0"/>
              <a:t>Weeks </a:t>
            </a:r>
            <a:r>
              <a:rPr lang="en-US" dirty="0" smtClean="0"/>
              <a:t>1-8</a:t>
            </a:r>
            <a:endParaRPr lang="en-US" dirty="0"/>
          </a:p>
          <a:p>
            <a:pPr lvl="1"/>
            <a:r>
              <a:rPr lang="en-US" dirty="0" smtClean="0"/>
              <a:t>Graduation</a:t>
            </a:r>
          </a:p>
          <a:p>
            <a:r>
              <a:rPr lang="en-US" b="1" dirty="0" err="1" smtClean="0"/>
              <a:t>Bootcamp</a:t>
            </a:r>
            <a:endParaRPr lang="en-US" b="1" dirty="0" smtClean="0"/>
          </a:p>
          <a:p>
            <a:pPr lvl="1"/>
            <a:r>
              <a:rPr lang="en-US" dirty="0" smtClean="0"/>
              <a:t>Pack it all into 1-3 days</a:t>
            </a:r>
          </a:p>
          <a:p>
            <a:pPr lvl="1"/>
            <a:r>
              <a:rPr lang="en-US" dirty="0" smtClean="0"/>
              <a:t>Possibly get commitments to organize on campaigns for following 8 weeks.</a:t>
            </a:r>
            <a:endParaRPr lang="en-US" dirty="0" smtClean="0"/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802608"/>
            <a:ext cx="173394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02647"/>
            <a:ext cx="2402262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7" y="4191000"/>
            <a:ext cx="3552825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1812133"/>
            <a:ext cx="170954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busproject.org/wp-content/uploads/2011/02/anneke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6" t="2147" r="1195"/>
          <a:stretch/>
        </p:blipFill>
        <p:spPr bwMode="auto">
          <a:xfrm>
            <a:off x="4343400" y="1812133"/>
            <a:ext cx="1910584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stitute for a Democratic Fu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65046"/>
            <a:ext cx="5143117" cy="47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67" y="5340181"/>
            <a:ext cx="27241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34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Organizing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763000" cy="4525963"/>
          </a:xfrm>
        </p:spPr>
        <p:txBody>
          <a:bodyPr>
            <a:noAutofit/>
          </a:bodyPr>
          <a:lstStyle/>
          <a:p>
            <a:pPr marL="685800" indent="-685800">
              <a:buFont typeface="+mj-lt"/>
              <a:buAutoNum type="arabicPeriod"/>
            </a:pPr>
            <a:r>
              <a:rPr lang="en-US" sz="5000" b="1" dirty="0" smtClean="0"/>
              <a:t>Narrative</a:t>
            </a:r>
          </a:p>
          <a:p>
            <a:pPr marL="685800" indent="-685800">
              <a:buFont typeface="+mj-lt"/>
              <a:buAutoNum type="arabicPeriod"/>
            </a:pPr>
            <a:r>
              <a:rPr lang="en-US" sz="5000" b="1" dirty="0" smtClean="0"/>
              <a:t>Strategic Campaigns</a:t>
            </a:r>
          </a:p>
          <a:p>
            <a:pPr marL="685800" indent="-685800">
              <a:buFont typeface="+mj-lt"/>
              <a:buAutoNum type="arabicPeriod"/>
            </a:pPr>
            <a:r>
              <a:rPr lang="en-US" sz="5000" b="1" dirty="0" smtClean="0"/>
              <a:t>Build a Network of Teams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42756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2000" dirty="0" smtClean="0"/>
              <a:t>PFCJQNAI</a:t>
            </a:r>
            <a:endParaRPr lang="en-US" sz="12000" dirty="0"/>
          </a:p>
        </p:txBody>
      </p:sp>
      <p:sp>
        <p:nvSpPr>
          <p:cNvPr id="5" name="Rectangle 4"/>
          <p:cNvSpPr/>
          <p:nvPr/>
        </p:nvSpPr>
        <p:spPr>
          <a:xfrm>
            <a:off x="685800" y="2590800"/>
            <a:ext cx="8001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Narrative</a:t>
            </a:r>
          </a:p>
          <a:p>
            <a:pPr lvl="1"/>
            <a:r>
              <a:rPr lang="en-US" dirty="0" smtClean="0"/>
              <a:t>Story of Self</a:t>
            </a:r>
          </a:p>
          <a:p>
            <a:pPr lvl="1"/>
            <a:r>
              <a:rPr lang="en-US" dirty="0" smtClean="0"/>
              <a:t>Story of Us (the organization)</a:t>
            </a:r>
          </a:p>
          <a:p>
            <a:pPr lvl="1"/>
            <a:r>
              <a:rPr lang="en-US" dirty="0" smtClean="0"/>
              <a:t>Story of Now (the campaign)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3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Strategic Campaigns</a:t>
            </a:r>
          </a:p>
          <a:p>
            <a:pPr lvl="1"/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Target</a:t>
            </a:r>
          </a:p>
          <a:p>
            <a:pPr lvl="1"/>
            <a:r>
              <a:rPr lang="en-US" dirty="0" smtClean="0"/>
              <a:t>Theory to Win</a:t>
            </a:r>
          </a:p>
          <a:p>
            <a:pPr lvl="1"/>
            <a:r>
              <a:rPr lang="en-US" dirty="0" smtClean="0"/>
              <a:t>Tactics</a:t>
            </a:r>
          </a:p>
          <a:p>
            <a:pPr lvl="1"/>
            <a:r>
              <a:rPr lang="en-US" dirty="0" smtClean="0"/>
              <a:t>Timing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1"/>
          <p:cNvSpPr/>
          <p:nvPr/>
        </p:nvSpPr>
        <p:spPr>
          <a:xfrm>
            <a:off x="8450" y="867025"/>
            <a:ext cx="9127075" cy="3555925"/>
          </a:xfrm>
          <a:custGeom>
            <a:avLst/>
            <a:gdLst/>
            <a:ahLst/>
            <a:cxnLst/>
            <a:rect l="0" t="0" r="0" b="0"/>
            <a:pathLst>
              <a:path w="365083" h="142237" extrusionOk="0">
                <a:moveTo>
                  <a:pt x="0" y="108962"/>
                </a:moveTo>
                <a:lnTo>
                  <a:pt x="18512" y="142237"/>
                </a:lnTo>
                <a:lnTo>
                  <a:pt x="83186" y="132161"/>
                </a:lnTo>
                <a:lnTo>
                  <a:pt x="180198" y="86936"/>
                </a:lnTo>
                <a:lnTo>
                  <a:pt x="271586" y="0"/>
                </a:lnTo>
                <a:lnTo>
                  <a:pt x="335323" y="68424"/>
                </a:lnTo>
                <a:lnTo>
                  <a:pt x="365083" y="34446"/>
                </a:lnTo>
              </a:path>
            </a:pathLst>
          </a:custGeom>
          <a:noFill/>
          <a:ln w="76200" cap="flat">
            <a:solidFill>
              <a:srgbClr val="76A5A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" name="Shape 43"/>
          <p:cNvSpPr txBox="1"/>
          <p:nvPr/>
        </p:nvSpPr>
        <p:spPr>
          <a:xfrm>
            <a:off x="393600" y="2106050"/>
            <a:ext cx="1390499" cy="9177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Recruit</a:t>
            </a:r>
          </a:p>
        </p:txBody>
      </p:sp>
      <p:sp>
        <p:nvSpPr>
          <p:cNvPr id="7" name="Shape 44"/>
          <p:cNvSpPr txBox="1"/>
          <p:nvPr/>
        </p:nvSpPr>
        <p:spPr>
          <a:xfrm>
            <a:off x="1999250" y="2092350"/>
            <a:ext cx="1526699" cy="91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5"/>
          <p:cNvSpPr txBox="1"/>
          <p:nvPr/>
        </p:nvSpPr>
        <p:spPr>
          <a:xfrm>
            <a:off x="2685300" y="2106050"/>
            <a:ext cx="1390499" cy="9177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Develop</a:t>
            </a:r>
            <a:endParaRPr lang="en"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46"/>
          <p:cNvSpPr txBox="1"/>
          <p:nvPr/>
        </p:nvSpPr>
        <p:spPr>
          <a:xfrm>
            <a:off x="4967687" y="2106050"/>
            <a:ext cx="1390499" cy="917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Mobilize</a:t>
            </a:r>
          </a:p>
        </p:txBody>
      </p:sp>
      <p:sp>
        <p:nvSpPr>
          <p:cNvPr id="10" name="Shape 47"/>
          <p:cNvSpPr txBox="1"/>
          <p:nvPr/>
        </p:nvSpPr>
        <p:spPr>
          <a:xfrm>
            <a:off x="7250100" y="2112900"/>
            <a:ext cx="1436699" cy="9177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Celebrate</a:t>
            </a:r>
          </a:p>
        </p:txBody>
      </p:sp>
      <p:cxnSp>
        <p:nvCxnSpPr>
          <p:cNvPr id="11" name="Shape 48"/>
          <p:cNvCxnSpPr>
            <a:stCxn id="6" idx="3"/>
            <a:endCxn id="8" idx="1"/>
          </p:cNvCxnSpPr>
          <p:nvPr/>
        </p:nvCxnSpPr>
        <p:spPr>
          <a:xfrm>
            <a:off x="1784099" y="2564900"/>
            <a:ext cx="901200" cy="0"/>
          </a:xfrm>
          <a:prstGeom prst="straightConnector1">
            <a:avLst/>
          </a:prstGeom>
          <a:noFill/>
          <a:ln w="76200" cap="flat">
            <a:solidFill>
              <a:srgbClr val="FFD9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" name="Shape 49"/>
          <p:cNvCxnSpPr/>
          <p:nvPr/>
        </p:nvCxnSpPr>
        <p:spPr>
          <a:xfrm>
            <a:off x="4066487" y="2564900"/>
            <a:ext cx="901199" cy="0"/>
          </a:xfrm>
          <a:prstGeom prst="straightConnector1">
            <a:avLst/>
          </a:prstGeom>
          <a:noFill/>
          <a:ln w="76200" cap="flat">
            <a:solidFill>
              <a:srgbClr val="FFD9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" name="Shape 50"/>
          <p:cNvCxnSpPr/>
          <p:nvPr/>
        </p:nvCxnSpPr>
        <p:spPr>
          <a:xfrm>
            <a:off x="6358200" y="2571750"/>
            <a:ext cx="901199" cy="0"/>
          </a:xfrm>
          <a:prstGeom prst="straightConnector1">
            <a:avLst/>
          </a:prstGeom>
          <a:noFill/>
          <a:ln w="76200" cap="flat">
            <a:solidFill>
              <a:srgbClr val="FFD966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21213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194"/>
          <p:cNvCxnSpPr>
            <a:endCxn id="35" idx="3"/>
          </p:cNvCxnSpPr>
          <p:nvPr/>
        </p:nvCxnSpPr>
        <p:spPr>
          <a:xfrm rot="10800000" flipH="1">
            <a:off x="4339809" y="1734405"/>
            <a:ext cx="1773600" cy="6102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hape 196"/>
          <p:cNvCxnSpPr>
            <a:stCxn id="24" idx="7"/>
          </p:cNvCxnSpPr>
          <p:nvPr/>
        </p:nvCxnSpPr>
        <p:spPr>
          <a:xfrm rot="10800000" flipH="1">
            <a:off x="5860673" y="1690511"/>
            <a:ext cx="154200" cy="5388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hape 198"/>
          <p:cNvCxnSpPr/>
          <p:nvPr/>
        </p:nvCxnSpPr>
        <p:spPr>
          <a:xfrm>
            <a:off x="3514876" y="4632733"/>
            <a:ext cx="833999" cy="984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hape 199"/>
          <p:cNvCxnSpPr/>
          <p:nvPr/>
        </p:nvCxnSpPr>
        <p:spPr>
          <a:xfrm rot="10800000" flipH="1">
            <a:off x="4405401" y="4576483"/>
            <a:ext cx="897899" cy="140399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hape 200"/>
          <p:cNvCxnSpPr/>
          <p:nvPr/>
        </p:nvCxnSpPr>
        <p:spPr>
          <a:xfrm rot="10800000" flipH="1">
            <a:off x="4040009" y="409575"/>
            <a:ext cx="361499" cy="3684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hape 201"/>
          <p:cNvCxnSpPr>
            <a:stCxn id="32" idx="1"/>
          </p:cNvCxnSpPr>
          <p:nvPr/>
        </p:nvCxnSpPr>
        <p:spPr>
          <a:xfrm rot="10800000">
            <a:off x="4320756" y="409473"/>
            <a:ext cx="351300" cy="2622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hape 203"/>
          <p:cNvCxnSpPr>
            <a:endCxn id="29" idx="6"/>
          </p:cNvCxnSpPr>
          <p:nvPr/>
        </p:nvCxnSpPr>
        <p:spPr>
          <a:xfrm rot="10800000">
            <a:off x="3213034" y="2379701"/>
            <a:ext cx="1126800" cy="432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hape 205"/>
          <p:cNvCxnSpPr/>
          <p:nvPr/>
        </p:nvCxnSpPr>
        <p:spPr>
          <a:xfrm rot="10800000">
            <a:off x="3467483" y="1613900"/>
            <a:ext cx="872400" cy="8271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hape 206"/>
          <p:cNvCxnSpPr/>
          <p:nvPr/>
        </p:nvCxnSpPr>
        <p:spPr>
          <a:xfrm rot="10800000" flipH="1">
            <a:off x="4339884" y="1368800"/>
            <a:ext cx="45600" cy="10722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hape 207"/>
          <p:cNvCxnSpPr>
            <a:endCxn id="23" idx="3"/>
          </p:cNvCxnSpPr>
          <p:nvPr/>
        </p:nvCxnSpPr>
        <p:spPr>
          <a:xfrm rot="10800000" flipH="1">
            <a:off x="4330752" y="1690657"/>
            <a:ext cx="777600" cy="7503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hape 209"/>
          <p:cNvCxnSpPr/>
          <p:nvPr/>
        </p:nvCxnSpPr>
        <p:spPr>
          <a:xfrm>
            <a:off x="4339884" y="2422826"/>
            <a:ext cx="1317600" cy="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hape 210"/>
          <p:cNvCxnSpPr>
            <a:endCxn id="26" idx="1"/>
          </p:cNvCxnSpPr>
          <p:nvPr/>
        </p:nvCxnSpPr>
        <p:spPr>
          <a:xfrm>
            <a:off x="4357952" y="2486394"/>
            <a:ext cx="804900" cy="7350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hape 212"/>
          <p:cNvCxnSpPr/>
          <p:nvPr/>
        </p:nvCxnSpPr>
        <p:spPr>
          <a:xfrm>
            <a:off x="4348984" y="2468251"/>
            <a:ext cx="63599" cy="11994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hape 213"/>
          <p:cNvCxnSpPr/>
          <p:nvPr/>
        </p:nvCxnSpPr>
        <p:spPr>
          <a:xfrm flipH="1">
            <a:off x="3440233" y="2450076"/>
            <a:ext cx="872400" cy="836099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hape 214"/>
          <p:cNvCxnSpPr/>
          <p:nvPr/>
        </p:nvCxnSpPr>
        <p:spPr>
          <a:xfrm flipH="1">
            <a:off x="3676384" y="3785926"/>
            <a:ext cx="672599" cy="581700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hape 215"/>
          <p:cNvCxnSpPr/>
          <p:nvPr/>
        </p:nvCxnSpPr>
        <p:spPr>
          <a:xfrm>
            <a:off x="4476209" y="3776851"/>
            <a:ext cx="635999" cy="563400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hape 216"/>
          <p:cNvCxnSpPr>
            <a:stCxn id="25" idx="1"/>
          </p:cNvCxnSpPr>
          <p:nvPr/>
        </p:nvCxnSpPr>
        <p:spPr>
          <a:xfrm rot="10800000">
            <a:off x="3994419" y="768761"/>
            <a:ext cx="231900" cy="4155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hape 218"/>
          <p:cNvCxnSpPr>
            <a:stCxn id="25" idx="7"/>
          </p:cNvCxnSpPr>
          <p:nvPr/>
        </p:nvCxnSpPr>
        <p:spPr>
          <a:xfrm rot="10800000" flipH="1">
            <a:off x="4533698" y="814361"/>
            <a:ext cx="215100" cy="36990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Shape 221"/>
          <p:cNvSpPr/>
          <p:nvPr/>
        </p:nvSpPr>
        <p:spPr>
          <a:xfrm>
            <a:off x="4067259" y="2167901"/>
            <a:ext cx="536100" cy="518999"/>
          </a:xfrm>
          <a:prstGeom prst="ellipse">
            <a:avLst/>
          </a:prstGeom>
          <a:solidFill>
            <a:srgbClr val="6AA84F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08"/>
          <p:cNvSpPr/>
          <p:nvPr/>
        </p:nvSpPr>
        <p:spPr>
          <a:xfrm>
            <a:off x="5057784" y="1395926"/>
            <a:ext cx="345299" cy="345299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197"/>
          <p:cNvSpPr/>
          <p:nvPr/>
        </p:nvSpPr>
        <p:spPr>
          <a:xfrm>
            <a:off x="5403084" y="2150801"/>
            <a:ext cx="536100" cy="536100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17"/>
          <p:cNvSpPr/>
          <p:nvPr/>
        </p:nvSpPr>
        <p:spPr>
          <a:xfrm>
            <a:off x="4162659" y="1120601"/>
            <a:ext cx="434699" cy="434699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11"/>
          <p:cNvSpPr/>
          <p:nvPr/>
        </p:nvSpPr>
        <p:spPr>
          <a:xfrm>
            <a:off x="5112284" y="3170826"/>
            <a:ext cx="345299" cy="345299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22"/>
          <p:cNvSpPr/>
          <p:nvPr/>
        </p:nvSpPr>
        <p:spPr>
          <a:xfrm>
            <a:off x="4037134" y="3299501"/>
            <a:ext cx="740400" cy="740100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23"/>
          <p:cNvSpPr/>
          <p:nvPr/>
        </p:nvSpPr>
        <p:spPr>
          <a:xfrm>
            <a:off x="3216984" y="3081426"/>
            <a:ext cx="434699" cy="434699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04"/>
          <p:cNvSpPr/>
          <p:nvPr/>
        </p:nvSpPr>
        <p:spPr>
          <a:xfrm>
            <a:off x="2963134" y="2254751"/>
            <a:ext cx="249900" cy="249900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224"/>
          <p:cNvSpPr/>
          <p:nvPr/>
        </p:nvSpPr>
        <p:spPr>
          <a:xfrm>
            <a:off x="3166284" y="1317726"/>
            <a:ext cx="536100" cy="536100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225"/>
          <p:cNvSpPr/>
          <p:nvPr/>
        </p:nvSpPr>
        <p:spPr>
          <a:xfrm>
            <a:off x="3887734" y="635076"/>
            <a:ext cx="249900" cy="249900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202"/>
          <p:cNvSpPr/>
          <p:nvPr/>
        </p:nvSpPr>
        <p:spPr>
          <a:xfrm>
            <a:off x="4635459" y="635076"/>
            <a:ext cx="249900" cy="249900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226"/>
          <p:cNvSpPr/>
          <p:nvPr/>
        </p:nvSpPr>
        <p:spPr>
          <a:xfrm>
            <a:off x="3216984" y="4340251"/>
            <a:ext cx="434699" cy="434699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227"/>
          <p:cNvSpPr/>
          <p:nvPr/>
        </p:nvSpPr>
        <p:spPr>
          <a:xfrm>
            <a:off x="5112284" y="4340251"/>
            <a:ext cx="434699" cy="434699"/>
          </a:xfrm>
          <a:prstGeom prst="ellipse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195"/>
          <p:cNvSpPr/>
          <p:nvPr/>
        </p:nvSpPr>
        <p:spPr>
          <a:xfrm>
            <a:off x="5863509" y="1606905"/>
            <a:ext cx="249900" cy="255000"/>
          </a:xfrm>
          <a:prstGeom prst="diamond">
            <a:avLst/>
          </a:prstGeom>
          <a:solidFill>
            <a:srgbClr val="FFD966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228"/>
          <p:cNvSpPr/>
          <p:nvPr/>
        </p:nvSpPr>
        <p:spPr>
          <a:xfrm>
            <a:off x="4211584" y="247876"/>
            <a:ext cx="338400" cy="345299"/>
          </a:xfrm>
          <a:prstGeom prst="diamond">
            <a:avLst/>
          </a:prstGeom>
          <a:solidFill>
            <a:srgbClr val="FFD966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229"/>
          <p:cNvSpPr/>
          <p:nvPr/>
        </p:nvSpPr>
        <p:spPr>
          <a:xfrm>
            <a:off x="4164634" y="4485912"/>
            <a:ext cx="434699" cy="443700"/>
          </a:xfrm>
          <a:prstGeom prst="diamond">
            <a:avLst/>
          </a:prstGeom>
          <a:solidFill>
            <a:srgbClr val="FFD966"/>
          </a:solidFill>
          <a:ln w="190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3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Retreat</a:t>
            </a:r>
          </a:p>
          <a:p>
            <a:r>
              <a:rPr lang="en-US" dirty="0" smtClean="0"/>
              <a:t>8 weeks of classes + team campaign work</a:t>
            </a:r>
          </a:p>
          <a:p>
            <a:r>
              <a:rPr lang="en-US" dirty="0" smtClean="0"/>
              <a:t>Graduation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6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Purpose &amp; History</a:t>
            </a:r>
            <a:endParaRPr lang="en-US" b="1" dirty="0"/>
          </a:p>
          <a:p>
            <a:r>
              <a:rPr lang="en-US" b="1" dirty="0" smtClean="0"/>
              <a:t>Overview</a:t>
            </a:r>
          </a:p>
          <a:p>
            <a:r>
              <a:rPr lang="en-US" b="1" dirty="0" smtClean="0"/>
              <a:t>Workshop Breakouts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79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764"/>
            <a:ext cx="9144000" cy="54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5" y="0"/>
            <a:ext cx="8369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7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Retreat:</a:t>
            </a:r>
          </a:p>
          <a:p>
            <a:pPr lvl="1"/>
            <a:r>
              <a:rPr lang="en-US" dirty="0"/>
              <a:t>Story of Self</a:t>
            </a:r>
          </a:p>
          <a:p>
            <a:pPr lvl="1"/>
            <a:r>
              <a:rPr lang="en-US" dirty="0"/>
              <a:t>Common Language</a:t>
            </a:r>
          </a:p>
          <a:p>
            <a:pPr lvl="1"/>
            <a:r>
              <a:rPr lang="en-US" dirty="0" smtClean="0"/>
              <a:t>Setting Values &amp; Expectations</a:t>
            </a:r>
          </a:p>
          <a:p>
            <a:pPr lvl="1"/>
            <a:r>
              <a:rPr lang="en-US" dirty="0"/>
              <a:t>Group </a:t>
            </a:r>
            <a:r>
              <a:rPr lang="en-US" dirty="0" smtClean="0"/>
              <a:t>Bonding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weeks of </a:t>
            </a:r>
            <a:r>
              <a:rPr lang="en-US" dirty="0" smtClean="0"/>
              <a:t>2-3 hour classes </a:t>
            </a:r>
            <a:br>
              <a:rPr lang="en-US" dirty="0" smtClean="0"/>
            </a:br>
            <a:r>
              <a:rPr lang="en-US" dirty="0" smtClean="0"/>
              <a:t>on specific topics</a:t>
            </a:r>
          </a:p>
          <a:p>
            <a:pPr lvl="1"/>
            <a:r>
              <a:rPr lang="en-US" dirty="0" smtClean="0"/>
              <a:t>Reading </a:t>
            </a:r>
            <a:r>
              <a:rPr lang="en-US" dirty="0"/>
              <a:t>requirements/suggestions</a:t>
            </a:r>
          </a:p>
          <a:p>
            <a:pPr lvl="1"/>
            <a:r>
              <a:rPr lang="en-US" dirty="0"/>
              <a:t>Guest </a:t>
            </a:r>
            <a:r>
              <a:rPr lang="en-US" dirty="0" smtClean="0"/>
              <a:t>Speakers</a:t>
            </a:r>
          </a:p>
          <a:p>
            <a:pPr lvl="1"/>
            <a:r>
              <a:rPr lang="en-US" dirty="0" smtClean="0"/>
              <a:t>Training/Discussion on Topic</a:t>
            </a:r>
            <a:endParaRPr lang="en-US" dirty="0"/>
          </a:p>
          <a:p>
            <a:pPr lvl="1"/>
            <a:r>
              <a:rPr lang="en-US" dirty="0" smtClean="0"/>
              <a:t>Team campaigning</a:t>
            </a:r>
          </a:p>
          <a:p>
            <a:pPr lvl="1"/>
            <a:r>
              <a:rPr lang="en-US" dirty="0" smtClean="0"/>
              <a:t>Story </a:t>
            </a:r>
            <a:r>
              <a:rPr lang="en-US" dirty="0"/>
              <a:t>of self </a:t>
            </a:r>
            <a:r>
              <a:rPr lang="en-US" dirty="0" smtClean="0"/>
              <a:t>exercises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 </a:t>
            </a:r>
            <a:r>
              <a:rPr lang="en-US" dirty="0" err="1" smtClean="0"/>
              <a:t>Hepp</a:t>
            </a:r>
            <a:r>
              <a:rPr lang="en-US" dirty="0" smtClean="0"/>
              <a:t>-Buchanan,</a:t>
            </a:r>
            <a:br>
              <a:rPr lang="en-US" dirty="0" smtClean="0"/>
            </a:br>
            <a:r>
              <a:rPr lang="en-US" i="1" dirty="0" smtClean="0"/>
              <a:t>Bike Walk RVA</a:t>
            </a:r>
          </a:p>
          <a:p>
            <a:r>
              <a:rPr lang="en-US" dirty="0" smtClean="0"/>
              <a:t>Craig Benjamin, </a:t>
            </a:r>
            <a:br>
              <a:rPr lang="en-US" dirty="0" smtClean="0"/>
            </a:br>
            <a:r>
              <a:rPr lang="en-US" i="1" dirty="0" smtClean="0"/>
              <a:t>Jackson Hole Conservation Alliance</a:t>
            </a:r>
          </a:p>
          <a:p>
            <a:r>
              <a:rPr lang="en-US" dirty="0" smtClean="0"/>
              <a:t>Many, many prior organizations and organizers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63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Transportation Policy Civics &amp; Issue Selection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Campaign Planning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Targeting &amp; </a:t>
            </a:r>
            <a:r>
              <a:rPr lang="en-US" dirty="0" err="1" smtClean="0"/>
              <a:t>Powermapping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Tactics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Messaging &amp; Media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Volunteer Recruitment &amp; Leadership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Coalition Building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Moving Forward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Bike Infrastructure 101</a:t>
            </a:r>
          </a:p>
          <a:p>
            <a:r>
              <a:rPr lang="en-US" dirty="0" smtClean="0"/>
              <a:t>Framing &amp; Messaging</a:t>
            </a:r>
          </a:p>
          <a:p>
            <a:r>
              <a:rPr lang="en-US" dirty="0" smtClean="0"/>
              <a:t>Media Work</a:t>
            </a:r>
          </a:p>
          <a:p>
            <a:r>
              <a:rPr lang="en-US" dirty="0" smtClean="0"/>
              <a:t>Event Organizing</a:t>
            </a:r>
          </a:p>
          <a:p>
            <a:r>
              <a:rPr lang="en-US" dirty="0" smtClean="0"/>
              <a:t>Lobbying</a:t>
            </a:r>
          </a:p>
          <a:p>
            <a:r>
              <a:rPr lang="en-US" dirty="0"/>
              <a:t>Individual Tactics</a:t>
            </a:r>
          </a:p>
          <a:p>
            <a:r>
              <a:rPr lang="en-US" dirty="0" smtClean="0"/>
              <a:t>Electioneering</a:t>
            </a:r>
          </a:p>
          <a:p>
            <a:pPr lvl="1"/>
            <a:r>
              <a:rPr lang="en-US" dirty="0" smtClean="0"/>
              <a:t>Electoral Campaign Planning</a:t>
            </a:r>
          </a:p>
          <a:p>
            <a:pPr lvl="1"/>
            <a:r>
              <a:rPr lang="en-US" dirty="0" err="1" smtClean="0"/>
              <a:t>Phonebanking</a:t>
            </a:r>
            <a:r>
              <a:rPr lang="en-US" dirty="0" smtClean="0"/>
              <a:t> &amp; Canvassing</a:t>
            </a:r>
          </a:p>
          <a:p>
            <a:pPr lvl="1"/>
            <a:r>
              <a:rPr lang="en-US" dirty="0" smtClean="0"/>
              <a:t>GOTV</a:t>
            </a:r>
          </a:p>
        </p:txBody>
      </p:sp>
    </p:spTree>
    <p:extLst>
      <p:ext uri="{BB962C8B-B14F-4D97-AF65-F5344CB8AC3E}">
        <p14:creationId xmlns:p14="http://schemas.microsoft.com/office/powerpoint/2010/main" val="33648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Each Class:</a:t>
            </a:r>
          </a:p>
          <a:p>
            <a:pPr lvl="1"/>
            <a:r>
              <a:rPr lang="en-US" dirty="0" smtClean="0"/>
              <a:t>5 min - Welcome</a:t>
            </a:r>
          </a:p>
          <a:p>
            <a:pPr lvl="1"/>
            <a:r>
              <a:rPr lang="en-US" dirty="0" smtClean="0"/>
              <a:t>20 min - Personal Story Telling</a:t>
            </a:r>
          </a:p>
          <a:p>
            <a:pPr lvl="1"/>
            <a:r>
              <a:rPr lang="en-US" dirty="0" smtClean="0"/>
              <a:t>30 min - Guest Speaker</a:t>
            </a:r>
          </a:p>
          <a:p>
            <a:pPr lvl="1"/>
            <a:r>
              <a:rPr lang="en-US" dirty="0" smtClean="0"/>
              <a:t>30 min - Training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0 min - Team Work</a:t>
            </a:r>
          </a:p>
          <a:p>
            <a:pPr lvl="1"/>
            <a:r>
              <a:rPr lang="en-US" dirty="0" smtClean="0"/>
              <a:t>5 min - Wrap-up</a:t>
            </a:r>
          </a:p>
        </p:txBody>
      </p:sp>
    </p:spTree>
    <p:extLst>
      <p:ext uri="{BB962C8B-B14F-4D97-AF65-F5344CB8AC3E}">
        <p14:creationId xmlns:p14="http://schemas.microsoft.com/office/powerpoint/2010/main" val="363291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Graduation</a:t>
            </a:r>
          </a:p>
          <a:p>
            <a:pPr lvl="1"/>
            <a:r>
              <a:rPr lang="en-US" dirty="0" smtClean="0"/>
              <a:t>Dinner at a VIP’s house</a:t>
            </a:r>
          </a:p>
          <a:p>
            <a:pPr lvl="1"/>
            <a:r>
              <a:rPr lang="en-US" dirty="0" smtClean="0"/>
              <a:t>Shirts</a:t>
            </a:r>
          </a:p>
          <a:p>
            <a:pPr lvl="1"/>
            <a:r>
              <a:rPr lang="en-US" dirty="0" smtClean="0"/>
              <a:t>Graduation Certificates</a:t>
            </a:r>
          </a:p>
          <a:p>
            <a:pPr lvl="1"/>
            <a:r>
              <a:rPr lang="en-US" dirty="0" smtClean="0"/>
              <a:t>Include past alumni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Guest Speakers</a:t>
            </a:r>
          </a:p>
          <a:p>
            <a:pPr lvl="1"/>
            <a:r>
              <a:rPr lang="en-US" dirty="0"/>
              <a:t>City </a:t>
            </a:r>
            <a:r>
              <a:rPr lang="en-US" dirty="0" smtClean="0"/>
              <a:t>Councilmembers</a:t>
            </a:r>
          </a:p>
          <a:p>
            <a:pPr lvl="1"/>
            <a:r>
              <a:rPr lang="en-US" dirty="0" smtClean="0"/>
              <a:t>State </a:t>
            </a:r>
            <a:r>
              <a:rPr lang="en-US" dirty="0"/>
              <a:t>elected </a:t>
            </a:r>
            <a:r>
              <a:rPr lang="en-US" dirty="0" smtClean="0"/>
              <a:t>officials</a:t>
            </a:r>
          </a:p>
          <a:p>
            <a:pPr lvl="1"/>
            <a:r>
              <a:rPr lang="en-US" dirty="0" smtClean="0"/>
              <a:t>Fellow </a:t>
            </a:r>
            <a:r>
              <a:rPr lang="en-US" dirty="0"/>
              <a:t>grassroots activists and </a:t>
            </a:r>
            <a:r>
              <a:rPr lang="en-US" dirty="0" smtClean="0"/>
              <a:t>organizers</a:t>
            </a:r>
          </a:p>
          <a:p>
            <a:pPr lvl="1"/>
            <a:r>
              <a:rPr lang="en-US" dirty="0" smtClean="0"/>
              <a:t>Big-time </a:t>
            </a:r>
            <a:r>
              <a:rPr lang="en-US" dirty="0"/>
              <a:t>campaign </a:t>
            </a:r>
            <a:r>
              <a:rPr lang="en-US" dirty="0" smtClean="0"/>
              <a:t>managers</a:t>
            </a:r>
          </a:p>
          <a:p>
            <a:pPr lvl="1"/>
            <a:r>
              <a:rPr lang="en-US" dirty="0" smtClean="0"/>
              <a:t>Famous </a:t>
            </a:r>
            <a:r>
              <a:rPr lang="en-US" dirty="0"/>
              <a:t>local media personalities </a:t>
            </a:r>
          </a:p>
          <a:p>
            <a:pPr lvl="1"/>
            <a:r>
              <a:rPr lang="en-US" dirty="0" smtClean="0"/>
              <a:t>City </a:t>
            </a:r>
            <a:r>
              <a:rPr lang="en-US" dirty="0"/>
              <a:t>bike/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smtClean="0"/>
              <a:t>planners</a:t>
            </a:r>
          </a:p>
          <a:p>
            <a:pPr lvl="1"/>
            <a:r>
              <a:rPr lang="en-US" dirty="0" smtClean="0"/>
              <a:t>Organization </a:t>
            </a:r>
            <a:r>
              <a:rPr lang="en-US" dirty="0"/>
              <a:t>Executive Directors</a:t>
            </a:r>
          </a:p>
        </p:txBody>
      </p:sp>
    </p:spTree>
    <p:extLst>
      <p:ext uri="{BB962C8B-B14F-4D97-AF65-F5344CB8AC3E}">
        <p14:creationId xmlns:p14="http://schemas.microsoft.com/office/powerpoint/2010/main" val="600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Recruitment:</a:t>
            </a:r>
          </a:p>
          <a:p>
            <a:pPr lvl="1"/>
            <a:r>
              <a:rPr lang="en-US" dirty="0" smtClean="0"/>
              <a:t>Moms &amp; • </a:t>
            </a:r>
            <a:r>
              <a:rPr lang="en-US" dirty="0"/>
              <a:t>Dads</a:t>
            </a:r>
          </a:p>
          <a:p>
            <a:pPr lvl="1"/>
            <a:r>
              <a:rPr lang="en-US" dirty="0" smtClean="0"/>
              <a:t>Retirees</a:t>
            </a:r>
            <a:endParaRPr lang="en-US" dirty="0"/>
          </a:p>
          <a:p>
            <a:pPr lvl="1"/>
            <a:r>
              <a:rPr lang="en-US" dirty="0" smtClean="0"/>
              <a:t>Teachers</a:t>
            </a:r>
            <a:endParaRPr lang="en-US" dirty="0"/>
          </a:p>
          <a:p>
            <a:pPr lvl="1"/>
            <a:r>
              <a:rPr lang="en-US" dirty="0" smtClean="0"/>
              <a:t>Librarians</a:t>
            </a:r>
            <a:endParaRPr lang="en-US" dirty="0"/>
          </a:p>
          <a:p>
            <a:pPr lvl="1"/>
            <a:r>
              <a:rPr lang="en-US" dirty="0" smtClean="0"/>
              <a:t>Civic </a:t>
            </a:r>
            <a:r>
              <a:rPr lang="en-US" dirty="0"/>
              <a:t>association leaders</a:t>
            </a:r>
          </a:p>
          <a:p>
            <a:pPr lvl="1"/>
            <a:r>
              <a:rPr lang="en-US" dirty="0" smtClean="0"/>
              <a:t>Family-biking enthusiasts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Reflects your community:</a:t>
            </a:r>
          </a:p>
          <a:p>
            <a:pPr lvl="1"/>
            <a:r>
              <a:rPr lang="en-US" dirty="0"/>
              <a:t>Geographic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Race &amp; Ethnicity</a:t>
            </a:r>
          </a:p>
          <a:p>
            <a:pPr lvl="1"/>
            <a:r>
              <a:rPr lang="en-US" dirty="0" smtClean="0"/>
              <a:t>Age</a:t>
            </a:r>
          </a:p>
          <a:p>
            <a:pPr marL="0" indent="0">
              <a:buNone/>
            </a:pPr>
            <a:r>
              <a:rPr lang="en-US" dirty="0" smtClean="0"/>
              <a:t>or target a demographic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abirk.com/blog/wp-content/uploads/2011/06/neighborhood-green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9" y="1"/>
            <a:ext cx="92456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2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Breakouts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minutes 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1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Breakouts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Set a schedule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Find your people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Plan a retreat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Importance of Storytelling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Build a guest speaker list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Class 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Celebration &amp; continued engagement</a:t>
            </a:r>
            <a:endParaRPr lang="en-US" b="1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306"/>
            <a:ext cx="9144000" cy="5767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410200"/>
            <a:ext cx="671512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Brock Howell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brockh@cascade.org</a:t>
            </a:r>
            <a:r>
              <a:rPr lang="en-US" dirty="0" smtClean="0"/>
              <a:t>, 206-856-4788</a:t>
            </a:r>
            <a:br>
              <a:rPr lang="en-US" dirty="0" smtClean="0"/>
            </a:br>
            <a:r>
              <a:rPr lang="en-US" dirty="0" smtClean="0"/>
              <a:t>Policy &amp; Government Affairs Manager, Cascade Bicycle Club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410200"/>
            <a:ext cx="671512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Your Own </a:t>
            </a:r>
            <a:br>
              <a:rPr lang="en-US" dirty="0" smtClean="0"/>
            </a:br>
            <a:r>
              <a:rPr lang="en-US" sz="3700" dirty="0" smtClean="0"/>
              <a:t>Advocacy Leadership Institute </a:t>
            </a:r>
            <a:br>
              <a:rPr lang="en-US" sz="3700" dirty="0" smtClean="0"/>
            </a:br>
            <a:r>
              <a:rPr lang="en-US" dirty="0" smtClean="0"/>
              <a:t>In a Box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16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&amp; History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3076" name="Picture 4" descr="http://www.wallyhood.org/wp-content/uploads/2014/08/306664_10100119737856181_37755579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01132"/>
            <a:ext cx="2667000" cy="266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BC powerpoint template (final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scade Fonts">
      <a:majorFont>
        <a:latin typeface="Kelson San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</TotalTime>
  <Words>552</Words>
  <Application>Microsoft Office PowerPoint</Application>
  <PresentationFormat>On-screen Show (4:3)</PresentationFormat>
  <Paragraphs>175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CBC powerpoint template (final)</vt:lpstr>
      <vt:lpstr>Your Own  Advocacy Leadership Institute  In a Box</vt:lpstr>
      <vt:lpstr>Brock Howell</vt:lpstr>
      <vt:lpstr>Agenda</vt:lpstr>
      <vt:lpstr>Credits</vt:lpstr>
      <vt:lpstr>PowerPoint Presentation</vt:lpstr>
      <vt:lpstr>PowerPoint Presentation</vt:lpstr>
      <vt:lpstr>Purpose &amp; History</vt:lpstr>
      <vt:lpstr>PowerPoint Presentation</vt:lpstr>
      <vt:lpstr>PowerPoint Presentation</vt:lpstr>
      <vt:lpstr>PowerPoint Presentation</vt:lpstr>
      <vt:lpstr>Purpose &amp; History</vt:lpstr>
      <vt:lpstr>Purpose &amp; History</vt:lpstr>
      <vt:lpstr>Purpose &amp; History</vt:lpstr>
      <vt:lpstr>Purpose &amp; Need</vt:lpstr>
      <vt:lpstr>Purpose &amp; History</vt:lpstr>
      <vt:lpstr>PowerPoint Presentation</vt:lpstr>
      <vt:lpstr>Purpose &amp; History</vt:lpstr>
      <vt:lpstr>PowerPoint Presentation</vt:lpstr>
      <vt:lpstr>Outline</vt:lpstr>
      <vt:lpstr>Outline</vt:lpstr>
      <vt:lpstr>Outline</vt:lpstr>
      <vt:lpstr>Core Organizing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Outline</vt:lpstr>
      <vt:lpstr>Outline</vt:lpstr>
      <vt:lpstr>Outline</vt:lpstr>
      <vt:lpstr>Outline</vt:lpstr>
      <vt:lpstr>Outline</vt:lpstr>
      <vt:lpstr>Outline</vt:lpstr>
      <vt:lpstr>PowerPoint Presentation</vt:lpstr>
      <vt:lpstr>Workshop Breakouts</vt:lpstr>
      <vt:lpstr>Workshop Breakouts</vt:lpstr>
      <vt:lpstr>PowerPoint Presentation</vt:lpstr>
      <vt:lpstr>Brock Howell</vt:lpstr>
      <vt:lpstr>Your Own  Advocacy Leadership Institute  In a Box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brockh</dc:creator>
  <cp:lastModifiedBy>brockh</cp:lastModifiedBy>
  <cp:revision>30</cp:revision>
  <dcterms:created xsi:type="dcterms:W3CDTF">2014-08-19T14:37:07Z</dcterms:created>
  <dcterms:modified xsi:type="dcterms:W3CDTF">2015-03-11T13:32:40Z</dcterms:modified>
</cp:coreProperties>
</file>