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4"/>
  </p:notesMasterIdLst>
  <p:handoutMasterIdLst>
    <p:handoutMasterId r:id="rId45"/>
  </p:handoutMasterIdLst>
  <p:sldIdLst>
    <p:sldId id="343" r:id="rId3"/>
    <p:sldId id="344" r:id="rId4"/>
    <p:sldId id="25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9" r:id="rId29"/>
    <p:sldId id="328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5" r:id="rId4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DCC9"/>
    <a:srgbClr val="E3E4C6"/>
    <a:srgbClr val="FFCC99"/>
    <a:srgbClr val="F0EEE4"/>
    <a:srgbClr val="E6D4C3"/>
    <a:srgbClr val="C7C19D"/>
    <a:srgbClr val="6D270D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Schweizer\Documents\DatenTS\QProjekte\211_MIWO\SPSS\Auswertung\6_Fahrzeuge_2013-06_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TSchweizer\Documents\DatenTS\QProjekte\211_MIWO\SPSS\Auswertung\6_Fahrzeuge_2013-06_0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TSchweizer\Documents\DatenTS\QProjekte\211_MIWO\SPSS\Auswertung\Abstelle_zweira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TSchweizer\Documents\DatenTS\QProjekte\211_MIWO\SPSS\Auswertung\6_Abo-Besitz_Carsch&#228;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autoTitleDeleted val="1"/>
    <c:plotArea>
      <c:layout>
        <c:manualLayout>
          <c:layoutTarget val="inner"/>
          <c:xMode val="edge"/>
          <c:yMode val="edge"/>
          <c:x val="7.2952322853474236E-2"/>
          <c:y val="0.1371551793911224"/>
          <c:w val="0.8734847885764635"/>
          <c:h val="0.42855702026010795"/>
        </c:manualLayout>
      </c:layout>
      <c:barChart>
        <c:barDir val="col"/>
        <c:grouping val="clustered"/>
        <c:ser>
          <c:idx val="0"/>
          <c:order val="0"/>
          <c:tx>
            <c:strRef>
              <c:f>'Anzahl Autos'!$C$57</c:f>
              <c:strCache>
                <c:ptCount val="1"/>
                <c:pt idx="0">
                  <c:v>Haushalte mit Autos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'Anzahl Autos'!$D$56:$N$56</c:f>
              <c:strCache>
                <c:ptCount val="11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  <c:pt idx="10">
                  <c:v>CH</c:v>
                </c:pt>
              </c:strCache>
            </c:strRef>
          </c:cat>
          <c:val>
            <c:numRef>
              <c:f>'Anzahl Autos'!$D$57:$N$57</c:f>
              <c:numCache>
                <c:formatCode>0.00</c:formatCode>
                <c:ptCount val="11"/>
                <c:pt idx="0">
                  <c:v>0.70000000000000062</c:v>
                </c:pt>
                <c:pt idx="1">
                  <c:v>0.48648648648648762</c:v>
                </c:pt>
                <c:pt idx="2">
                  <c:v>0.27083333333333326</c:v>
                </c:pt>
                <c:pt idx="3">
                  <c:v>0.27710843373493982</c:v>
                </c:pt>
                <c:pt idx="4">
                  <c:v>0.21621621621621687</c:v>
                </c:pt>
                <c:pt idx="5">
                  <c:v>0.80769230769230771</c:v>
                </c:pt>
                <c:pt idx="6">
                  <c:v>0.7377049180327897</c:v>
                </c:pt>
                <c:pt idx="7">
                  <c:v>0.84000000000000064</c:v>
                </c:pt>
                <c:pt idx="8">
                  <c:v>0.32338308457711573</c:v>
                </c:pt>
                <c:pt idx="9">
                  <c:v>0.44132231404958816</c:v>
                </c:pt>
                <c:pt idx="10" formatCode="General">
                  <c:v>0.89000000000000112</c:v>
                </c:pt>
              </c:numCache>
            </c:numRef>
          </c:val>
        </c:ser>
        <c:ser>
          <c:idx val="2"/>
          <c:order val="1"/>
          <c:tx>
            <c:strRef>
              <c:f>'Anzahl Autos'!$C$59</c:f>
              <c:strCache>
                <c:ptCount val="1"/>
                <c:pt idx="0">
                  <c:v>Autos pro Person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'Anzahl Autos'!$D$56:$N$56</c:f>
              <c:strCache>
                <c:ptCount val="11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  <c:pt idx="10">
                  <c:v>CH</c:v>
                </c:pt>
              </c:strCache>
            </c:strRef>
          </c:cat>
          <c:val>
            <c:numRef>
              <c:f>'Anzahl Autos'!$D$59:$N$59</c:f>
              <c:numCache>
                <c:formatCode>0.00</c:formatCode>
                <c:ptCount val="11"/>
                <c:pt idx="0">
                  <c:v>0.46464646464646481</c:v>
                </c:pt>
                <c:pt idx="1">
                  <c:v>0.2485549132947977</c:v>
                </c:pt>
                <c:pt idx="2">
                  <c:v>0.12727272727272718</c:v>
                </c:pt>
                <c:pt idx="3">
                  <c:v>0.13333333333333341</c:v>
                </c:pt>
                <c:pt idx="4">
                  <c:v>0.1126760563380283</c:v>
                </c:pt>
                <c:pt idx="5">
                  <c:v>0.42592592592592793</c:v>
                </c:pt>
                <c:pt idx="6">
                  <c:v>0.49629629629629635</c:v>
                </c:pt>
                <c:pt idx="7">
                  <c:v>0.52459016393442626</c:v>
                </c:pt>
                <c:pt idx="8">
                  <c:v>0.20658682634730541</c:v>
                </c:pt>
                <c:pt idx="9">
                  <c:v>0.26787181594083986</c:v>
                </c:pt>
                <c:pt idx="10">
                  <c:v>0.51</c:v>
                </c:pt>
              </c:numCache>
            </c:numRef>
          </c:val>
        </c:ser>
        <c:gapWidth val="219"/>
        <c:overlap val="-27"/>
        <c:axId val="95603328"/>
        <c:axId val="95705344"/>
      </c:barChart>
      <c:catAx>
        <c:axId val="956033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705344"/>
        <c:crosses val="autoZero"/>
        <c:auto val="1"/>
        <c:lblAlgn val="ctr"/>
        <c:lblOffset val="100"/>
      </c:catAx>
      <c:valAx>
        <c:axId val="95705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60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autoTitleDeleted val="1"/>
    <c:plotArea>
      <c:layout>
        <c:manualLayout>
          <c:layoutTarget val="inner"/>
          <c:xMode val="edge"/>
          <c:yMode val="edge"/>
          <c:x val="8.6721607212401464E-2"/>
          <c:y val="5.2022963669336522E-2"/>
          <c:w val="0.89168503073640693"/>
          <c:h val="0.53228182979668859"/>
        </c:manualLayout>
      </c:layout>
      <c:barChart>
        <c:barDir val="col"/>
        <c:grouping val="clustered"/>
        <c:ser>
          <c:idx val="0"/>
          <c:order val="0"/>
          <c:tx>
            <c:strRef>
              <c:f>Velo!$B$48</c:f>
              <c:strCache>
                <c:ptCount val="1"/>
                <c:pt idx="0">
                  <c:v>Haushalte mit Velos (inkl. Elektrovelos)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Velo!$C$47:$L$47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</c:v>
                </c:pt>
              </c:strCache>
            </c:strRef>
          </c:cat>
          <c:val>
            <c:numRef>
              <c:f>Velo!$C$48:$L$48</c:f>
              <c:numCache>
                <c:formatCode>0%</c:formatCode>
                <c:ptCount val="10"/>
                <c:pt idx="0">
                  <c:v>0.66000000000000636</c:v>
                </c:pt>
                <c:pt idx="1">
                  <c:v>0.81081081081081074</c:v>
                </c:pt>
                <c:pt idx="2">
                  <c:v>0.77083333333334003</c:v>
                </c:pt>
                <c:pt idx="3">
                  <c:v>0.84337349397590367</c:v>
                </c:pt>
                <c:pt idx="4">
                  <c:v>0.7567567567567568</c:v>
                </c:pt>
                <c:pt idx="5">
                  <c:v>0.61538461538461564</c:v>
                </c:pt>
                <c:pt idx="6">
                  <c:v>0.40983606557377306</c:v>
                </c:pt>
                <c:pt idx="7">
                  <c:v>0.4</c:v>
                </c:pt>
                <c:pt idx="8">
                  <c:v>0.66666666666666674</c:v>
                </c:pt>
                <c:pt idx="9">
                  <c:v>0.68264462809918514</c:v>
                </c:pt>
              </c:numCache>
            </c:numRef>
          </c:val>
        </c:ser>
        <c:ser>
          <c:idx val="1"/>
          <c:order val="1"/>
          <c:tx>
            <c:strRef>
              <c:f>Velo!$B$49</c:f>
              <c:strCache>
                <c:ptCount val="1"/>
                <c:pt idx="0">
                  <c:v>Velos pro Person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Velo!$C$47:$L$47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</c:v>
                </c:pt>
              </c:strCache>
            </c:strRef>
          </c:cat>
          <c:val>
            <c:numRef>
              <c:f>Velo!$C$49:$L$49</c:f>
              <c:numCache>
                <c:formatCode>0%</c:formatCode>
                <c:ptCount val="10"/>
                <c:pt idx="0">
                  <c:v>0.77777777777778345</c:v>
                </c:pt>
                <c:pt idx="1">
                  <c:v>0.95953757225433522</c:v>
                </c:pt>
                <c:pt idx="2">
                  <c:v>1.3</c:v>
                </c:pt>
                <c:pt idx="3">
                  <c:v>0.94444444444444464</c:v>
                </c:pt>
                <c:pt idx="4">
                  <c:v>0.78873239436619713</c:v>
                </c:pt>
                <c:pt idx="5">
                  <c:v>0.87037037037037612</c:v>
                </c:pt>
                <c:pt idx="6">
                  <c:v>0.34074074074074084</c:v>
                </c:pt>
                <c:pt idx="7">
                  <c:v>0.36065573770491832</c:v>
                </c:pt>
                <c:pt idx="8">
                  <c:v>0.76946107784431161</c:v>
                </c:pt>
                <c:pt idx="9">
                  <c:v>0.80936729663106</c:v>
                </c:pt>
              </c:numCache>
            </c:numRef>
          </c:val>
        </c:ser>
        <c:gapWidth val="219"/>
        <c:overlap val="-27"/>
        <c:axId val="97114752"/>
        <c:axId val="96928128"/>
      </c:barChart>
      <c:catAx>
        <c:axId val="9711475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928128"/>
        <c:crosses val="autoZero"/>
        <c:auto val="1"/>
        <c:lblAlgn val="ctr"/>
        <c:lblOffset val="100"/>
      </c:catAx>
      <c:valAx>
        <c:axId val="96928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1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autoTitleDeleted val="1"/>
    <c:plotArea>
      <c:layout>
        <c:manualLayout>
          <c:layoutTarget val="inner"/>
          <c:xMode val="edge"/>
          <c:yMode val="edge"/>
          <c:x val="0.14614778314715307"/>
          <c:y val="5.8354163764065665E-2"/>
          <c:w val="0.82838928988043159"/>
          <c:h val="0.38097457731299839"/>
        </c:manualLayout>
      </c:layout>
      <c:barChart>
        <c:barDir val="col"/>
        <c:grouping val="stacked"/>
        <c:ser>
          <c:idx val="0"/>
          <c:order val="0"/>
          <c:tx>
            <c:strRef>
              <c:f>Veloabstellsituation!$B$72</c:f>
              <c:strCache>
                <c:ptCount val="1"/>
                <c:pt idx="0">
                  <c:v>Anzahl Velos draussen gedeckt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Veloabstellsituation!$C$71:$L$71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</c:strCache>
            </c:strRef>
          </c:cat>
          <c:val>
            <c:numRef>
              <c:f>Veloabstellsituation!$C$72:$L$72</c:f>
              <c:numCache>
                <c:formatCode>0%</c:formatCode>
                <c:ptCount val="10"/>
                <c:pt idx="0">
                  <c:v>2.8169014084507043E-2</c:v>
                </c:pt>
                <c:pt idx="1">
                  <c:v>0.11643835616438335</c:v>
                </c:pt>
                <c:pt idx="2">
                  <c:v>8.0000000000000043E-2</c:v>
                </c:pt>
                <c:pt idx="3">
                  <c:v>0.22929936305732629</c:v>
                </c:pt>
                <c:pt idx="4">
                  <c:v>0.19354838709677527</c:v>
                </c:pt>
                <c:pt idx="5">
                  <c:v>0.27659574468085107</c:v>
                </c:pt>
                <c:pt idx="6">
                  <c:v>0</c:v>
                </c:pt>
                <c:pt idx="7">
                  <c:v>0.32142857142857412</c:v>
                </c:pt>
                <c:pt idx="8">
                  <c:v>0.15254237288135702</c:v>
                </c:pt>
                <c:pt idx="9">
                  <c:v>0.14917127071823205</c:v>
                </c:pt>
              </c:numCache>
            </c:numRef>
          </c:val>
        </c:ser>
        <c:ser>
          <c:idx val="1"/>
          <c:order val="1"/>
          <c:tx>
            <c:strRef>
              <c:f>Veloabstellsituation!$B$73</c:f>
              <c:strCache>
                <c:ptCount val="1"/>
                <c:pt idx="0">
                  <c:v>Anzahl Velos im Haus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Veloabstellsituation!$C$71:$L$71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</c:strCache>
            </c:strRef>
          </c:cat>
          <c:val>
            <c:numRef>
              <c:f>Veloabstellsituation!$C$73:$L$73</c:f>
              <c:numCache>
                <c:formatCode>0%</c:formatCode>
                <c:ptCount val="10"/>
                <c:pt idx="0">
                  <c:v>0.93506493506493449</c:v>
                </c:pt>
                <c:pt idx="1">
                  <c:v>0.40718562874251496</c:v>
                </c:pt>
                <c:pt idx="2">
                  <c:v>0.58741258741258429</c:v>
                </c:pt>
                <c:pt idx="3">
                  <c:v>0.39411764705882507</c:v>
                </c:pt>
                <c:pt idx="4">
                  <c:v>0.37500000000000122</c:v>
                </c:pt>
                <c:pt idx="5">
                  <c:v>0.72340425531914965</c:v>
                </c:pt>
                <c:pt idx="6">
                  <c:v>0.93478260869565222</c:v>
                </c:pt>
                <c:pt idx="7">
                  <c:v>0.59090909090909094</c:v>
                </c:pt>
                <c:pt idx="8">
                  <c:v>0.76264591439689444</c:v>
                </c:pt>
                <c:pt idx="9">
                  <c:v>0.60710659898477171</c:v>
                </c:pt>
              </c:numCache>
            </c:numRef>
          </c:val>
        </c:ser>
        <c:ser>
          <c:idx val="2"/>
          <c:order val="2"/>
          <c:tx>
            <c:strRef>
              <c:f>Veloabstellsituation!$B$74</c:f>
              <c:strCache>
                <c:ptCount val="1"/>
                <c:pt idx="0">
                  <c:v>Anzahl Velos draussen ungedeckt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Veloabstellsituation!$C$71:$L$71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</c:strCache>
            </c:strRef>
          </c:cat>
          <c:val>
            <c:numRef>
              <c:f>Veloabstellsituation!$C$74:$L$74</c:f>
              <c:numCache>
                <c:formatCode>0%</c:formatCode>
                <c:ptCount val="10"/>
                <c:pt idx="0">
                  <c:v>-2.8169014084507043E-2</c:v>
                </c:pt>
                <c:pt idx="1">
                  <c:v>-0.43150684931507088</c:v>
                </c:pt>
                <c:pt idx="2">
                  <c:v>-0.24800000000000041</c:v>
                </c:pt>
                <c:pt idx="3">
                  <c:v>-0.40127388535031888</c:v>
                </c:pt>
                <c:pt idx="4">
                  <c:v>-0.37096774193548604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-3.8135593220338986E-2</c:v>
                </c:pt>
                <c:pt idx="9">
                  <c:v>-0.21104972375690684</c:v>
                </c:pt>
              </c:numCache>
            </c:numRef>
          </c:val>
        </c:ser>
        <c:overlap val="100"/>
        <c:axId val="96950528"/>
        <c:axId val="96980992"/>
      </c:barChart>
      <c:catAx>
        <c:axId val="9695052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980992"/>
        <c:crosses val="autoZero"/>
        <c:auto val="1"/>
        <c:lblAlgn val="ctr"/>
        <c:lblOffset val="100"/>
      </c:catAx>
      <c:valAx>
        <c:axId val="9698099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Anteil der Nennungen in %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9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04992658028482E-2"/>
          <c:y val="0.75496242326888963"/>
          <c:w val="0.88866730598355959"/>
          <c:h val="0.1617704909971562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CH"/>
  <c:style val="5"/>
  <c:chart>
    <c:autoTitleDeleted val="1"/>
    <c:plotArea>
      <c:layout>
        <c:manualLayout>
          <c:layoutTarget val="inner"/>
          <c:xMode val="edge"/>
          <c:yMode val="edge"/>
          <c:x val="7.9600313118754887E-2"/>
          <c:y val="6.8182773983223532E-2"/>
          <c:w val="0.87228554433865335"/>
          <c:h val="0.51546943046373161"/>
        </c:manualLayout>
      </c:layout>
      <c:barChart>
        <c:barDir val="col"/>
        <c:grouping val="stacked"/>
        <c:ser>
          <c:idx val="3"/>
          <c:order val="0"/>
          <c:tx>
            <c:strRef>
              <c:f>Carsharing!$B$27</c:f>
              <c:strCache>
                <c:ptCount val="1"/>
                <c:pt idx="0">
                  <c:v>Anteil Generalabos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Carsharing!$C$23:$L$23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</c:strCache>
            </c:strRef>
          </c:cat>
          <c:val>
            <c:numRef>
              <c:f>Carsharing!$C$27:$L$27</c:f>
              <c:numCache>
                <c:formatCode>0%</c:formatCode>
                <c:ptCount val="10"/>
                <c:pt idx="0">
                  <c:v>8.0808080808080843E-2</c:v>
                </c:pt>
                <c:pt idx="1">
                  <c:v>5.2023121387283384E-2</c:v>
                </c:pt>
                <c:pt idx="2">
                  <c:v>0.20909090909090924</c:v>
                </c:pt>
                <c:pt idx="3">
                  <c:v>0.1111111111111111</c:v>
                </c:pt>
                <c:pt idx="4">
                  <c:v>0.18309859154929692</c:v>
                </c:pt>
                <c:pt idx="5">
                  <c:v>3.7037037037037056E-2</c:v>
                </c:pt>
                <c:pt idx="6">
                  <c:v>6.666666666666668E-2</c:v>
                </c:pt>
                <c:pt idx="7">
                  <c:v>8.1967213114754051E-2</c:v>
                </c:pt>
                <c:pt idx="8">
                  <c:v>0.28443113772455092</c:v>
                </c:pt>
                <c:pt idx="9">
                  <c:v>0.15119145439605591</c:v>
                </c:pt>
              </c:numCache>
            </c:numRef>
          </c:val>
        </c:ser>
        <c:ser>
          <c:idx val="0"/>
          <c:order val="1"/>
          <c:tx>
            <c:strRef>
              <c:f>Carsharing!$B$28</c:f>
              <c:strCache>
                <c:ptCount val="1"/>
                <c:pt idx="0">
                  <c:v>Anteil Verbundabos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Carsharing!$C$23:$L$23</c:f>
              <c:strCache>
                <c:ptCount val="10"/>
                <c:pt idx="0">
                  <c:v>Basel Erlentor</c:v>
                </c:pt>
                <c:pt idx="1">
                  <c:v>Basel Im langen Loh</c:v>
                </c:pt>
                <c:pt idx="2">
                  <c:v>Bern Ausserholligen</c:v>
                </c:pt>
                <c:pt idx="3">
                  <c:v>Bern Murifeld</c:v>
                </c:pt>
                <c:pt idx="4">
                  <c:v>Bern Wyler</c:v>
                </c:pt>
                <c:pt idx="5">
                  <c:v>Effretikon Rappenstr</c:v>
                </c:pt>
                <c:pt idx="6">
                  <c:v>Horgen Allmend</c:v>
                </c:pt>
                <c:pt idx="7">
                  <c:v>Horgen Kalkofen</c:v>
                </c:pt>
                <c:pt idx="8">
                  <c:v>Zürich Wipkingen</c:v>
                </c:pt>
                <c:pt idx="9">
                  <c:v>Alle Siedlungen</c:v>
                </c:pt>
              </c:strCache>
            </c:strRef>
          </c:cat>
          <c:val>
            <c:numRef>
              <c:f>Carsharing!$C$28:$L$28</c:f>
              <c:numCache>
                <c:formatCode>0%</c:formatCode>
                <c:ptCount val="10"/>
                <c:pt idx="0">
                  <c:v>0.2323232323232324</c:v>
                </c:pt>
                <c:pt idx="1">
                  <c:v>0.30057803468208188</c:v>
                </c:pt>
                <c:pt idx="2">
                  <c:v>0.2181818181818182</c:v>
                </c:pt>
                <c:pt idx="3">
                  <c:v>0.22222222222222221</c:v>
                </c:pt>
                <c:pt idx="4">
                  <c:v>0.25352112676056326</c:v>
                </c:pt>
                <c:pt idx="5">
                  <c:v>0.2592592592592593</c:v>
                </c:pt>
                <c:pt idx="6">
                  <c:v>0.14814814814814875</c:v>
                </c:pt>
                <c:pt idx="7">
                  <c:v>0.18032786885245924</c:v>
                </c:pt>
                <c:pt idx="8">
                  <c:v>0.39520958083832336</c:v>
                </c:pt>
                <c:pt idx="9">
                  <c:v>0.31963845521775025</c:v>
                </c:pt>
              </c:numCache>
            </c:numRef>
          </c:val>
        </c:ser>
        <c:overlap val="100"/>
        <c:axId val="91531520"/>
        <c:axId val="91541504"/>
      </c:barChart>
      <c:catAx>
        <c:axId val="9153152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541504"/>
        <c:crosses val="autoZero"/>
        <c:auto val="1"/>
        <c:lblAlgn val="ctr"/>
        <c:lblOffset val="100"/>
      </c:catAx>
      <c:valAx>
        <c:axId val="91541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53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26BF508-4A89-4E67-A379-992C5DAB5981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48E2645-8AA2-4F7C-80CE-74D153B681E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528212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A7F64EB-2BB2-4779-9005-202373EEE2D8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05CEC33-CE62-4FF6-BE9B-230B57582A0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386D77F-98E9-4B3A-877D-6D3826FE4ACA}" type="datetime1">
              <a:rPr lang="de-DE" altLang="de-DE" smtClean="0"/>
              <a:pPr/>
              <a:t>01.12.2014</a:t>
            </a:fld>
            <a:endParaRPr lang="de-DE" altLang="de-DE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965AA-08B9-4853-8EA9-C3357BB6D806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it-IT" altLang="de-DE" sz="17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1" descr="folge_mob_de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ußzeilenplatzhalter 5"/>
          <p:cNvSpPr txBox="1">
            <a:spLocks/>
          </p:cNvSpPr>
          <p:nvPr userDrawn="1"/>
        </p:nvSpPr>
        <p:spPr>
          <a:xfrm>
            <a:off x="251520" y="6453336"/>
            <a:ext cx="5040312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 b="1">
                <a:solidFill>
                  <a:srgbClr val="1542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MIWO – Mobilitätsmanagement in Wohnsiedlungen Dezember 2014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251520" y="6453336"/>
            <a:ext cx="431800" cy="2159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154281"/>
                </a:solidFill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E7686-8552-4803-B3FB-6C06CF104FDF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380312" y="476672"/>
            <a:ext cx="15476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Bild 7" descr="MIWO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8184" y="548680"/>
            <a:ext cx="2379495" cy="36004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 userDrawn="1"/>
        </p:nvSpPr>
        <p:spPr>
          <a:xfrm>
            <a:off x="7236296" y="6209928"/>
            <a:ext cx="19077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\\SERVER2010\Serverdaten\FV_Thomas-Schweizer\Daten_TS_Server\QProjekte\211_MIWO\3_Logos_Vorlagen_MIWO\energieschweiz_d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68344" y="6381328"/>
            <a:ext cx="1072898" cy="301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706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1501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2010\Serverdaten\FV_Thomas-Schweizer\Daten_TS_Server\QProjekte\211_MIWO\Fotos_MIWO\Auswahl\Im LangenLoo\2014_10_08_Im Langen Loh_ 114_hell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80728"/>
            <a:ext cx="9144000" cy="6094328"/>
          </a:xfrm>
          <a:prstGeom prst="rect">
            <a:avLst/>
          </a:prstGeom>
          <a:noFill/>
        </p:spPr>
      </p:pic>
      <p:pic>
        <p:nvPicPr>
          <p:cNvPr id="4" name="Grafik 2" descr="front_mob_de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432048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Blu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header_mob_d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187624" y="2139477"/>
            <a:ext cx="6984776" cy="57606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1542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/>
          </p:nvPr>
        </p:nvSpPr>
        <p:spPr>
          <a:xfrm>
            <a:off x="1187624" y="2708920"/>
            <a:ext cx="6984776" cy="684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496D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1192088" y="3573016"/>
            <a:ext cx="6980312" cy="215361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>
                <a:solidFill>
                  <a:srgbClr val="15428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idx="10"/>
          </p:nvPr>
        </p:nvSpPr>
        <p:spPr>
          <a:xfrm>
            <a:off x="1258888" y="6381328"/>
            <a:ext cx="5473352" cy="32730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5428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03167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9327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31949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82132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80501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0451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5047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9897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8354-EF94-41D5-9BE2-3076AF02D09A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9454-CE50-4109-9C0E-DB1FF18F9BA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1880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60BF-EB16-4C03-B33B-AB3CCDBA432C}" type="datetimeFigureOut">
              <a:rPr lang="de-CH" smtClean="0"/>
              <a:pPr/>
              <a:t>01.12.2014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8D9B-D035-4182-B77E-111A216813C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wohnen-mobilitaet.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2010\Serverdaten\FV_Thomas-Schweizer\Daten_TS_Server\QProjekte\211_MIWO\Fotos_MIWO\Auswahl\Im LangenLoo\2014_10_08_Im Langen Loh_ 114_hell.jpg"/>
          <p:cNvPicPr>
            <a:picLocks noChangeAspect="1" noChangeArrowheads="1"/>
          </p:cNvPicPr>
          <p:nvPr/>
        </p:nvPicPr>
        <p:blipFill>
          <a:blip r:embed="rId3" cstate="screen">
            <a:lum bright="61000" contrast="-16000"/>
          </a:blip>
          <a:srcRect/>
          <a:stretch>
            <a:fillRect/>
          </a:stretch>
        </p:blipFill>
        <p:spPr bwMode="auto">
          <a:xfrm>
            <a:off x="0" y="1439128"/>
            <a:ext cx="9144000" cy="6094328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de-CH" altLang="de-DE" sz="32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01835" y="3635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 altLang="de-DE">
              <a:latin typeface="Helvetica" pitchFamily="34" charset="0"/>
            </a:endParaRPr>
          </a:p>
        </p:txBody>
      </p:sp>
      <p:sp>
        <p:nvSpPr>
          <p:cNvPr id="16388" name="Titel 1"/>
          <p:cNvSpPr>
            <a:spLocks noGrp="1"/>
          </p:cNvSpPr>
          <p:nvPr>
            <p:ph type="title"/>
          </p:nvPr>
        </p:nvSpPr>
        <p:spPr bwMode="auto">
          <a:xfrm>
            <a:off x="539552" y="502230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CH" altLang="de-DE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Optimierung der </a:t>
            </a:r>
            <a:br>
              <a:rPr lang="de-CH" altLang="de-DE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altLang="de-DE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wohnungsbezogenen Mobilität</a:t>
            </a:r>
          </a:p>
        </p:txBody>
      </p:sp>
      <p:sp>
        <p:nvSpPr>
          <p:cNvPr id="16389" name="Textplatzhalter 1"/>
          <p:cNvSpPr>
            <a:spLocks noGrp="1"/>
          </p:cNvSpPr>
          <p:nvPr>
            <p:ph idx="1"/>
          </p:nvPr>
        </p:nvSpPr>
        <p:spPr bwMode="auto">
          <a:xfrm>
            <a:off x="611560" y="2420888"/>
            <a:ext cx="8229600" cy="15121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None/>
            </a:pPr>
            <a:r>
              <a:rPr lang="de-CH" altLang="de-DE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MIWO – Mobilitätsmanagement </a:t>
            </a:r>
          </a:p>
          <a:p>
            <a:pPr algn="ctr" eaLnBrk="1" hangingPunct="1">
              <a:buNone/>
            </a:pPr>
            <a:r>
              <a:rPr lang="de-CH" altLang="de-DE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Wohnsiedlungen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11760" y="1772816"/>
            <a:ext cx="3456384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0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147248" cy="827584"/>
          </a:xfrm>
        </p:spPr>
        <p:txBody>
          <a:bodyPr>
            <a:normAutofit fontScale="90000"/>
          </a:bodyPr>
          <a:lstStyle/>
          <a:p>
            <a:pPr algn="l"/>
            <a:r>
              <a:rPr lang="de-C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Ablauf eines MIWO-Prozesses (I)</a:t>
            </a:r>
            <a:endParaRPr lang="de-C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1" y="213285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Auftrag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Federführung / Ziele und Vorgehen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84439" y="213285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Schriftlicher Auftrag</a:t>
            </a:r>
          </a:p>
          <a:p>
            <a:endParaRPr lang="de-C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3982" y="285029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Startphase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Festlegen Detailrahmen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78871" y="285029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MIWO-Präsentation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Fallbeispiele</a:t>
            </a:r>
            <a:endParaRPr lang="de-C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1" y="3561109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Erhebung Daten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Federführung / Ziele und Vorgehen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84440" y="3561108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MIWO-Gesprächsleitfaden</a:t>
            </a:r>
          </a:p>
          <a:p>
            <a:endParaRPr lang="de-C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39550" y="4269218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IST-Zustands-Analyse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Grundlagen, Begehung, Dokumentation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184440" y="4269218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MIWO-Analyseraster</a:t>
            </a:r>
          </a:p>
          <a:p>
            <a:endParaRPr lang="de-C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9551" y="4991874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Befragung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Fragebogen für </a:t>
            </a:r>
            <a:r>
              <a:rPr lang="de-C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BewohnerInnen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184440" y="4991874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MIWO-Fragebogen</a:t>
            </a:r>
          </a:p>
          <a:p>
            <a:endParaRPr lang="de-C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leichschenkliges Dreieck 5"/>
          <p:cNvSpPr/>
          <p:nvPr/>
        </p:nvSpPr>
        <p:spPr>
          <a:xfrm rot="10800000">
            <a:off x="4211960" y="2276872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Gleichschenkliges Dreieck 22"/>
          <p:cNvSpPr/>
          <p:nvPr/>
        </p:nvSpPr>
        <p:spPr>
          <a:xfrm rot="10800000">
            <a:off x="4211960" y="2971575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Gleichschenkliges Dreieck 23"/>
          <p:cNvSpPr/>
          <p:nvPr/>
        </p:nvSpPr>
        <p:spPr>
          <a:xfrm rot="10800000">
            <a:off x="4211960" y="3691655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Gleichschenkliges Dreieck 24"/>
          <p:cNvSpPr/>
          <p:nvPr/>
        </p:nvSpPr>
        <p:spPr>
          <a:xfrm rot="10800000">
            <a:off x="4211960" y="4411735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Gleichschenkliges Dreieck 25"/>
          <p:cNvSpPr/>
          <p:nvPr/>
        </p:nvSpPr>
        <p:spPr>
          <a:xfrm rot="10800000">
            <a:off x="4211960" y="5131815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13473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49" y="213285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Bericht mit Massnahmen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Massnahmen in Siedlung und Quartier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84438" y="213285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MIWO-Massnahmenliste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Siedlung / Gemeinde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3982" y="285029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Sitzung / Diskussion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Wohnbauträger und ev. Gemeinde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78871" y="2850296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MIWO-Präsentation</a:t>
            </a:r>
          </a:p>
          <a:p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Fallbeispiele</a:t>
            </a:r>
            <a:endParaRPr lang="de-C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842860" y="3561109"/>
            <a:ext cx="3348000" cy="57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Bereinigter Bericht</a:t>
            </a:r>
          </a:p>
          <a:p>
            <a:pPr algn="ctr"/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Massnahmen, inkl. Zuständigkeiten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843808" y="4581128"/>
            <a:ext cx="33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Umsetzung /</a:t>
            </a:r>
            <a:b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Institutionalisierung</a:t>
            </a:r>
          </a:p>
          <a:p>
            <a:pPr algn="ctr"/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Abklärungen / Offerten / </a:t>
            </a:r>
            <a:r>
              <a:rPr lang="de-C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Mobilitätsma</a:t>
            </a:r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b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C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nagement</a:t>
            </a:r>
            <a:r>
              <a:rPr lang="de-C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wird Teil des Managements</a:t>
            </a:r>
            <a:endParaRPr lang="de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leichschenkliges Dreieck 5"/>
          <p:cNvSpPr/>
          <p:nvPr/>
        </p:nvSpPr>
        <p:spPr>
          <a:xfrm rot="10800000">
            <a:off x="4211960" y="2276872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Gleichschenkliges Dreieck 22"/>
          <p:cNvSpPr/>
          <p:nvPr/>
        </p:nvSpPr>
        <p:spPr>
          <a:xfrm rot="10800000">
            <a:off x="4211960" y="2971575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Gleichschenkliges Dreieck 24"/>
          <p:cNvSpPr/>
          <p:nvPr/>
        </p:nvSpPr>
        <p:spPr>
          <a:xfrm rot="10800000">
            <a:off x="4211960" y="4202426"/>
            <a:ext cx="648072" cy="31340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075240" cy="827088"/>
          </a:xfrm>
        </p:spPr>
        <p:txBody>
          <a:bodyPr>
            <a:normAutofit fontScale="90000"/>
          </a:bodyPr>
          <a:lstStyle/>
          <a:p>
            <a:pPr algn="l"/>
            <a:r>
              <a:rPr lang="de-C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Ablauf eines MIWO-Prozesses (II)</a:t>
            </a:r>
            <a:endParaRPr lang="de-C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4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7211144" cy="827584"/>
          </a:xfrm>
        </p:spPr>
        <p:txBody>
          <a:bodyPr>
            <a:normAutofit/>
          </a:bodyPr>
          <a:lstStyle/>
          <a:p>
            <a:pPr algn="l"/>
            <a:r>
              <a:rPr lang="de-C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Resultate aus dem Pilotprojekt</a:t>
            </a:r>
            <a:endParaRPr lang="de-C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6336704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965834"/>
              </p:ext>
            </p:extLst>
          </p:nvPr>
        </p:nvGraphicFramePr>
        <p:xfrm>
          <a:off x="611560" y="2060848"/>
          <a:ext cx="7920879" cy="4206515"/>
        </p:xfrm>
        <a:graphic>
          <a:graphicData uri="http://schemas.openxmlformats.org/drawingml/2006/table">
            <a:tbl>
              <a:tblPr/>
              <a:tblGrid>
                <a:gridCol w="1107219"/>
                <a:gridCol w="1618243"/>
                <a:gridCol w="3917854"/>
                <a:gridCol w="1277563"/>
              </a:tblGrid>
              <a:tr h="48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Stadt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Siedlung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Trägerschaft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Wohnungen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5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Basel 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Erlentor 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Pensionskasse des Bundes PUBLICA / </a:t>
                      </a:r>
                      <a:r>
                        <a:rPr kumimoji="0" lang="de-CH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Privera</a:t>
                      </a:r>
                      <a:endParaRPr kumimoji="0" lang="de-CH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189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Basel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 langen Loh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Wohnbaugenossenschaft Im langen Loh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186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Ausserholligen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Liegenschaftsverwaltung Stadt Bern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Murifeld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Liegenschaftesverwaltung Stadt Bern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266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Wyler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Liegenschaftsverwaltung Stadt Bern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132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Effretikon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Rappenstrasse / Illnauerstrasse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Allgemeine Baugenossenschaft Zürich (ABZ)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8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Horgen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Allmend 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Allgemeine Baugenossenschaft Zürich (ABZ)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449263" algn="l"/>
                          <a:tab pos="539750" algn="l"/>
                          <a:tab pos="809625" algn="l"/>
                          <a:tab pos="3311525" algn="l"/>
                          <a:tab pos="5040313" algn="dec"/>
                          <a:tab pos="5903913" algn="r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374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Horgen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Kalkofen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Allgemeine Baugenossenschaft Zürich (ABZ)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22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Zürich </a:t>
                      </a:r>
                      <a:b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Wipkingen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BEP Kolonien Letten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Baugenossenschaft des</a:t>
                      </a:r>
                      <a:b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eidg. Personals (BEP)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  <a:tab pos="449580" algn="l"/>
                        </a:tabLst>
                      </a:pPr>
                      <a:r>
                        <a:rPr kumimoji="0" lang="de-CH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495</a:t>
                      </a:r>
                    </a:p>
                  </a:txBody>
                  <a:tcPr marL="39692" marR="396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211144" cy="827584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Untersuchte Siedlungen im Pilotprojekt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6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xmlns="" val="918037634"/>
              </p:ext>
            </p:extLst>
          </p:nvPr>
        </p:nvGraphicFramePr>
        <p:xfrm>
          <a:off x="755576" y="1844824"/>
          <a:ext cx="78488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55576" y="1089248"/>
            <a:ext cx="7211144" cy="827584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Anteil der Haushalte mit Autos / Autos pro Person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0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386319"/>
              </p:ext>
            </p:extLst>
          </p:nvPr>
        </p:nvGraphicFramePr>
        <p:xfrm>
          <a:off x="971600" y="1988840"/>
          <a:ext cx="6912768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082"/>
                <a:gridCol w="1770343"/>
                <a:gridCol w="1770343"/>
              </a:tblGrid>
              <a:tr h="5152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Fahrleistung pro </a:t>
                      </a: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Haushalt und Jahr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ÖV-Erschliessung sehr gut oder gut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ÖV-Erschliessung genügend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52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Lage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entral </a:t>
                      </a: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b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eher zentral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peripher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Basel </a:t>
                      </a:r>
                      <a:r>
                        <a:rPr lang="de-CH" sz="14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Erlentor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14‘880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Basel Im langen Loh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5‘070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 Ausserholligen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2‘450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 </a:t>
                      </a:r>
                      <a:r>
                        <a:rPr lang="de-CH" sz="14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Murifeld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2‘970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 Wyler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1‘960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Effretikon</a:t>
                      </a: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Rappenstr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9‘600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Horgen Allmend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14‘530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Horgen Kalkofen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15‘400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Zürich </a:t>
                      </a:r>
                      <a:r>
                        <a:rPr lang="de-CH" sz="14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Wipkingen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3‘340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  <a:tab pos="449580" algn="l"/>
                        </a:tabLs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Mittelwert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5'110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904865" algn="r"/>
                        </a:tabLst>
                      </a:pPr>
                      <a:r>
                        <a:rPr lang="de-C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13'180 km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827584" y="1124744"/>
            <a:ext cx="8316416" cy="827584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MIV-Fahrleistung pro Haushalt und Jahr </a:t>
            </a:r>
            <a:b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nach Lage bzw. ÖV-Erschliessung 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xmlns="" val="2284851337"/>
              </p:ext>
            </p:extLst>
          </p:nvPr>
        </p:nvGraphicFramePr>
        <p:xfrm>
          <a:off x="1115616" y="1772816"/>
          <a:ext cx="66967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211144" cy="827584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Anteil der Haushalte mit Velos / Velos pro Person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6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xmlns="" val="837512367"/>
              </p:ext>
            </p:extLst>
          </p:nvPr>
        </p:nvGraphicFramePr>
        <p:xfrm>
          <a:off x="827584" y="1772816"/>
          <a:ext cx="6815608" cy="488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11144" cy="504056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 werden die Velos abgestellt?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2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xmlns="" val="1382782530"/>
              </p:ext>
            </p:extLst>
          </p:nvPr>
        </p:nvGraphicFramePr>
        <p:xfrm>
          <a:off x="827584" y="1700808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11144" cy="504056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Besitz von ÖV- Abonnementen </a:t>
            </a:r>
          </a:p>
        </p:txBody>
      </p:sp>
    </p:spTree>
    <p:extLst>
      <p:ext uri="{BB962C8B-B14F-4D97-AF65-F5344CB8AC3E}">
        <p14:creationId xmlns:p14="http://schemas.microsoft.com/office/powerpoint/2010/main" xmlns="" val="5042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77283"/>
          </a:xfrm>
        </p:spPr>
        <p:txBody>
          <a:bodyPr>
            <a:noAutofit/>
          </a:bodyPr>
          <a:lstStyle/>
          <a:p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Bundesämter: BFE, ARE, BWO </a:t>
            </a:r>
          </a:p>
          <a:p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HSR - Hochschule für Technik Rapperswil </a:t>
            </a:r>
          </a:p>
          <a:p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Wohnbaugenossenschaften Schweiz </a:t>
            </a:r>
          </a:p>
          <a:p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sanu </a:t>
            </a:r>
            <a:r>
              <a:rPr lang="de-C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future</a:t>
            </a:r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learning </a:t>
            </a:r>
          </a:p>
          <a:p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Kanton Zürich – Amt für Verkehr </a:t>
            </a:r>
          </a:p>
          <a:p>
            <a:r>
              <a:rPr lang="de-C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Städte und Gemeinden: Basel, Bern, Zürich, Horgen, Illnau-Effretikon</a:t>
            </a:r>
            <a:endParaRPr lang="de-C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755576" y="5445224"/>
            <a:ext cx="7700392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Fussverkehr Schweiz, VCS Verkehrs-Club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der Schweiz</a:t>
            </a:r>
            <a:endParaRPr kumimoji="0" lang="de-CH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539552" y="1556792"/>
            <a:ext cx="6985000" cy="68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Trägerschaft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755576" y="5013177"/>
            <a:ext cx="6985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Projektleitung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075240" cy="827584"/>
          </a:xfrm>
        </p:spPr>
        <p:txBody>
          <a:bodyPr>
            <a:normAutofit/>
          </a:bodyPr>
          <a:lstStyle/>
          <a:p>
            <a:pPr algn="l"/>
            <a:r>
              <a:rPr lang="de-C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	Fallbeispiel: Im langen Loh, Basel</a:t>
            </a:r>
            <a:endParaRPr lang="de-C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64" y="2636912"/>
            <a:ext cx="7956376" cy="31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3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670629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1691680" y="980728"/>
            <a:ext cx="8075240" cy="827584"/>
          </a:xfrm>
        </p:spPr>
        <p:txBody>
          <a:bodyPr>
            <a:noAutofit/>
          </a:bodyPr>
          <a:lstStyle/>
          <a:p>
            <a:pPr algn="l"/>
            <a:r>
              <a:rPr lang="de-C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Wohnbaugenossenschaft Im langen Loh, Basel</a:t>
            </a:r>
            <a:endParaRPr lang="de-C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2688" y="1700808"/>
            <a:ext cx="2987824" cy="217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65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445431"/>
              </p:ext>
            </p:extLst>
          </p:nvPr>
        </p:nvGraphicFramePr>
        <p:xfrm>
          <a:off x="899592" y="1988840"/>
          <a:ext cx="7416824" cy="11703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6425"/>
                <a:gridCol w="1598524"/>
                <a:gridCol w="1621875"/>
              </a:tblGrid>
              <a:tr h="304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Rücklauf Fragebogen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Haushalte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186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retournierte Fragebogen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Rücklauf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40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11144" cy="504056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Siedlung Im langen Loh:  Eckdaten 1 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99592" y="3501008"/>
          <a:ext cx="7416824" cy="2002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6425"/>
                <a:gridCol w="1598524"/>
                <a:gridCol w="1621875"/>
              </a:tblGrid>
              <a:tr h="587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Struktur der Haushalte</a:t>
                      </a:r>
                      <a:endParaRPr lang="de-CH" sz="1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</a:t>
                      </a: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BewohnerInnen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befragte</a:t>
                      </a: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BewohnerInnen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Single-Haushalte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41 %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6610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40 %</a:t>
                      </a:r>
                      <a:endParaRPr lang="de-C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Mehrpersonenhaushalte ohne Kinder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30 %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6610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27 %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Mehrpersonenhaushalte mit Kindern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22 %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6610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Alleinerziehende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31215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7 %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6610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07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de-C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1215" algn="r"/>
                        </a:tabLst>
                        <a:defRPr/>
                      </a:pP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6610" algn="r"/>
                        </a:tabLs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de-C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23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175317"/>
              </p:ext>
            </p:extLst>
          </p:nvPr>
        </p:nvGraphicFramePr>
        <p:xfrm>
          <a:off x="899592" y="1988840"/>
          <a:ext cx="7416824" cy="44209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2448"/>
                <a:gridCol w="1800200"/>
                <a:gridCol w="1584176"/>
              </a:tblGrid>
              <a:tr h="253927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Verfügbarkeit </a:t>
                      </a:r>
                      <a:r>
                        <a:rPr lang="de-C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Verkehrsmittel (Befragte ) </a:t>
                      </a:r>
                      <a:endParaRPr lang="de-C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Anzahl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Anteil der Haushalte</a:t>
                      </a:r>
                      <a:endParaRPr lang="de-CH" sz="14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6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Anzahl Autos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66725" algn="l"/>
                        </a:tabLs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43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66725" algn="l"/>
                        </a:tabLs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6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Motorisierungsgrad (Anzahl Autos / Person)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66725" algn="l"/>
                        </a:tabLs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66725" algn="l"/>
                        </a:tabLst>
                      </a:pPr>
                      <a:r>
                        <a:rPr lang="de-CH" sz="1400" b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0.25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Haushalte mit 2 Autos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9 %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Haushalte mit Roller und Motorräder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15 %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Anzahl autofreie Haushalte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51 %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Haushalte mit Velos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97 %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Anzahl Elektrovelos in Siedlung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3 %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Anzahl Velos in Siedlung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167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---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Generalabonnemente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 Personen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Zonen-Abo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  Personen</a:t>
                      </a: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Anteil Mobility-Mitglieder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8 % </a:t>
                      </a:r>
                      <a:r>
                        <a:rPr lang="de-CH" sz="12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CH" sz="12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de-CH" sz="1100" b="0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(der Personen)</a:t>
                      </a:r>
                      <a:endParaRPr lang="de-CH" sz="1100" b="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11144" cy="504056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Siedlung Im langen Loh:  Eckdaten 2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9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3992598"/>
              </p:ext>
            </p:extLst>
          </p:nvPr>
        </p:nvGraphicFramePr>
        <p:xfrm>
          <a:off x="971600" y="2132856"/>
          <a:ext cx="7200800" cy="18258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4576"/>
                <a:gridCol w="2016224"/>
              </a:tblGrid>
              <a:tr h="255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Auto-Parkplätze</a:t>
                      </a:r>
                      <a:endParaRPr lang="de-C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de-C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siedlungseigene </a:t>
                      </a:r>
                      <a:r>
                        <a:rPr lang="de-CH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keine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Autos in Siedlung gemäss Hochrechnung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Anteil abgestellter Autos in weisser Zone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Anteil abgestellter Autos in blauer Zone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56%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Anteil abgestellter Autos </a:t>
                      </a: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privat ausserhalb 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Siedlung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</a:t>
                      </a:r>
                      <a:endParaRPr lang="de-C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11144" cy="504056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Siedlung Im langen Loh:  Eckdaten 3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1600" y="4293096"/>
          <a:ext cx="7200800" cy="114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4576"/>
                <a:gridCol w="2016224"/>
              </a:tblGrid>
              <a:tr h="255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Fahrleistung</a:t>
                      </a:r>
                      <a:endParaRPr lang="de-C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de-C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Fahrleistung pro Haushalt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5'074 km / Jahr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Fahrleistung pro Person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2'171 km / Jahr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Fahrleistung pro Auto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8'733 km / Jahr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456702"/>
              </p:ext>
            </p:extLst>
          </p:nvPr>
        </p:nvGraphicFramePr>
        <p:xfrm>
          <a:off x="899592" y="2852936"/>
          <a:ext cx="5577643" cy="1260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4496"/>
                <a:gridCol w="1113147"/>
              </a:tblGrid>
              <a:tr h="304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Veloabstellplätze</a:t>
                      </a:r>
                      <a:endParaRPr lang="de-C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de-CH" sz="1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2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Abstellplätze oberirdisch im Freien gedeckt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</a:tabLst>
                      </a:pP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11%</a:t>
                      </a:r>
                      <a:endParaRPr lang="de-C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2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Abstellplätze oberirdisch im Freien ungedeckt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</a:tabLst>
                      </a:pP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43% (!)</a:t>
                      </a:r>
                    </a:p>
                  </a:txBody>
                  <a:tcPr marL="44450" marR="4445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2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Anzahl Abstellplätze in geschlossenen Räumen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3312160" algn="l"/>
                          <a:tab pos="5040630" algn="dec"/>
                          <a:tab pos="5904865" algn="r"/>
                        </a:tabLst>
                      </a:pPr>
                      <a:r>
                        <a:rPr lang="de-CH" sz="14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46%</a:t>
                      </a:r>
                      <a:endParaRPr lang="de-CH" sz="14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211144" cy="504056"/>
          </a:xfrm>
        </p:spPr>
        <p:txBody>
          <a:bodyPr>
            <a:normAutofit/>
          </a:bodyPr>
          <a:lstStyle/>
          <a:p>
            <a:pPr algn="l"/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 werden die Velos abgestellt?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9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2924944"/>
            <a:ext cx="8075240" cy="31683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Anita Wernli,</a:t>
            </a:r>
            <a:b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Präsidentin Wohngenossenschaft Im langen Loh (WG ILL): </a:t>
            </a:r>
            <a:b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«Das Projekt hat aufgezeigt, dass die WG ILL bei den Themen</a:t>
            </a:r>
            <a:b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gedeckte Veloabstellplätze, Leihangebote und Siedlungs-</a:t>
            </a:r>
            <a:b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mobilität</a:t>
            </a:r>
            <a: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noch Handlungsbedarf hat. Die Einrichtung einer </a:t>
            </a:r>
            <a:b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Begegnungszone in der </a:t>
            </a:r>
            <a:r>
              <a:rPr lang="de-CH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Rigistrasse</a:t>
            </a:r>
            <a: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soll ein weiteres Mal angegangen</a:t>
            </a:r>
            <a:b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CH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werden.</a:t>
            </a:r>
          </a:p>
          <a:p>
            <a:pPr>
              <a:lnSpc>
                <a:spcPct val="150000"/>
              </a:lnSpc>
            </a:pPr>
            <a:endParaRPr lang="de-C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075240" cy="827584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Massnahmen / Erkenntnisse</a:t>
            </a:r>
            <a:endParaRPr lang="de-C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42088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1: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WG ILL beabsichtigt, auch bei Ersatzneubauten für die Siedlung möglichst wenige Parkplätze anzubieten. </a:t>
            </a:r>
            <a:endParaRPr lang="de-C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0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6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420888"/>
            <a:ext cx="7992888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2: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Dank MIWO wurde ein zweiter  Mobility-Standplatz realisiert.</a:t>
            </a:r>
            <a:endParaRPr lang="de-C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9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66936" y="1421904"/>
            <a:ext cx="3394720" cy="1143000"/>
          </a:xfrm>
        </p:spPr>
        <p:txBody>
          <a:bodyPr/>
          <a:lstStyle/>
          <a:p>
            <a:pPr algn="l"/>
            <a:r>
              <a:rPr lang="de-C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Traktanden</a:t>
            </a:r>
            <a:endParaRPr lang="de-C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87624" y="2348880"/>
            <a:ext cx="6480720" cy="3096344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Begrüssung </a:t>
            </a:r>
            <a:r>
              <a:rPr lang="de-C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/Vorstellungsrunde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Ziele und Nutzen von MIWO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Ablauf eines MIWO-Prozesses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Resultate aus dem Pilotprojekt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Fallbeispiel: Siedlung Im langen Loh, Basel</a:t>
            </a:r>
            <a:endParaRPr lang="de-C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Diskussion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Weiteres Vorgehen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25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8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420888"/>
            <a:ext cx="7992888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3: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Ideen für Angebote zu einer nachhaltigen Siedlungsmobilität werden geprüft.</a:t>
            </a:r>
            <a:endParaRPr lang="de-C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62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4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8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13285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4: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de-CH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CarSharing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-Option </a:t>
            </a:r>
            <a:r>
              <a:rPr lang="de-CH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mobility@home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wird nach dem Schlussbericht </a:t>
            </a:r>
            <a:b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 Basler Pilotprojekt Catch a </a:t>
            </a:r>
            <a:r>
              <a:rPr lang="de-CH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wieder aufgenommen.</a:t>
            </a:r>
            <a:endParaRPr lang="de-C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01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13285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5:</a:t>
            </a:r>
            <a:r>
              <a:rPr lang="de-C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Möglichkeiten zur Einführung von Mobilitätsdienstleistungen werden geprüft.</a:t>
            </a:r>
            <a:endParaRPr lang="de-C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 descr="http://www.reka.ch/SiteCollectionImages/Reka-Geld/110RR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4473071" cy="194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8971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opzeitung.ch/site/presse/displayImageThumbService/5143133/600x400/1234Cz_R0_Oeko_8098_.jpg?acitvCropping=true&amp;multimediaElement=tr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7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13285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6: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Verbesserung der Velo-</a:t>
            </a:r>
            <a:r>
              <a:rPr lang="de-CH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abstellsituation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wird bei der Sanierung der Altbauten geprüft – ebenso ein Leihangebot für Velos, Anhänger etc.</a:t>
            </a:r>
            <a:endParaRPr lang="de-C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3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6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39552" y="2132856"/>
            <a:ext cx="7992888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Massnahme 7:</a:t>
            </a:r>
            <a:r>
              <a:rPr lang="de-C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Einführung einer Begegnungszone wird bei der Stadt beantragt.</a:t>
            </a:r>
            <a:endParaRPr lang="de-C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16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11760" y="1772816"/>
            <a:ext cx="3456384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1026" name="Picture 2" descr="Bakfiets_Giesserei_140721"/>
          <p:cNvPicPr>
            <a:picLocks noChangeAspect="1" noChangeArrowheads="1"/>
          </p:cNvPicPr>
          <p:nvPr/>
        </p:nvPicPr>
        <p:blipFill>
          <a:blip r:embed="rId2" cstate="screen">
            <a:lum bright="10000" contrast="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480720" cy="4324021"/>
          </a:xfrm>
          <a:prstGeom prst="rect">
            <a:avLst/>
          </a:prstGeom>
          <a:solidFill>
            <a:srgbClr val="6D270D"/>
          </a:solidFill>
          <a:ln>
            <a:noFill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99592" y="1268760"/>
            <a:ext cx="6912768" cy="638944"/>
          </a:xfrm>
        </p:spPr>
        <p:txBody>
          <a:bodyPr>
            <a:normAutofit fontScale="90000"/>
          </a:bodyPr>
          <a:lstStyle/>
          <a:p>
            <a:pPr lvl="0" algn="l">
              <a:tabLst>
                <a:tab pos="625475" algn="l"/>
              </a:tabLst>
            </a:pPr>
            <a:r>
              <a:rPr lang="de-C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	Ziele und Nutzen von MIWO</a:t>
            </a:r>
            <a:endParaRPr lang="de-C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2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9592" y="4437112"/>
            <a:ext cx="7772400" cy="576064"/>
          </a:xfrm>
        </p:spPr>
        <p:txBody>
          <a:bodyPr/>
          <a:lstStyle/>
          <a:p>
            <a:r>
              <a:rPr lang="de-C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www.wohnen-mobilitaet.ch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3075" name="Picture 3" descr="\\SERVER2010\Serverdaten\FV_Thomas-Schweizer\Daten_TS_Server\QProjekte\211_MIWO\3_Logos_Vorlagen_MIWO\MIWO_Log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772816"/>
            <a:ext cx="7474024" cy="113127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2924944"/>
            <a:ext cx="7992888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Ausführliches Handbuch </a:t>
            </a:r>
            <a:br>
              <a:rPr lang="de-C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C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weitere Materialien</a:t>
            </a:r>
            <a:endParaRPr lang="de-C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5915000" cy="827584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Nutzen für Wohnbauträger</a:t>
            </a:r>
            <a:endParaRPr lang="de-C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Strukturiertes Vorgehen bei Mobilitätsproblemen in Siedlung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Fundierte Erarbeitung von Lösungsansätzen und neuen Ideen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Lösungen entsprechend dem Trend: gemeinsam nutzen anstatt besitzen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Attraktivität / Image der Siedlung steigt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Zufriedenheit Bewohnende steigt / Mieterfluktuation sinkt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Dank Kenntnis der Bedürfnisse der Bewohnenden benutzergerechtere und effizientere Planung der Mobilität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Know-how-Gewinn für künftige Projekte</a:t>
            </a:r>
          </a:p>
          <a:p>
            <a:pPr>
              <a:lnSpc>
                <a:spcPct val="150000"/>
              </a:lnSpc>
            </a:pPr>
            <a:endParaRPr lang="de-C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8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11760" y="1772816"/>
            <a:ext cx="3456384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1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5915000" cy="827584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Nutzen für Gemeinden</a:t>
            </a:r>
            <a:endParaRPr lang="de-C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132856"/>
            <a:ext cx="8651304" cy="3555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Leistet einen Beitrag zum Energiesparen bei der Mobilität (Energiestadt)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Entlastet Strassennetz / </a:t>
            </a: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Alternative zu Infrastrukturausbau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Fördert Fuss- und Veloverkehr sowie den öffentlichen Verkehr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Belebt die Quartiere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Stärkt den lokalen Detailhandel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Fördert Bewegung und Gesundheit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Positioniert Gemeinde fortschrittlich / stärkt Image</a:t>
            </a:r>
          </a:p>
          <a:p>
            <a:pPr>
              <a:lnSpc>
                <a:spcPct val="150000"/>
              </a:lnSpc>
            </a:pPr>
            <a:endParaRPr lang="de-C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6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11760" y="1772816"/>
            <a:ext cx="3456384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3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5915000" cy="827584"/>
          </a:xfrm>
        </p:spPr>
        <p:txBody>
          <a:bodyPr>
            <a:normAutofit/>
          </a:bodyPr>
          <a:lstStyle/>
          <a:p>
            <a:pPr algn="l"/>
            <a:r>
              <a:rPr lang="de-C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Nutzen für Bewohnende</a:t>
            </a:r>
            <a:endParaRPr lang="de-C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276872"/>
            <a:ext cx="8651304" cy="3168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Zusätzliche Mobilitätsoptionen und -angebote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Persönliche Mobilitätskosten sinken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Umweltgerechte Mobilität lässt sich einfacher verwirklichen</a:t>
            </a:r>
            <a:endParaRPr lang="de-C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Verkehrsbelastung in Siedlungsnähe sinkt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de-C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Lebensqualität und Sicherheit steigt (insbesondere für spielende Kinder)</a:t>
            </a:r>
          </a:p>
          <a:p>
            <a:pPr>
              <a:lnSpc>
                <a:spcPct val="150000"/>
              </a:lnSpc>
            </a:pPr>
            <a:endParaRPr lang="de-C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2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Bildschirmpräsentation (4:3)</PresentationFormat>
  <Paragraphs>257</Paragraphs>
  <Slides>41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Larissa</vt:lpstr>
      <vt:lpstr>Benutzerdefiniertes Design</vt:lpstr>
      <vt:lpstr>Optimierung der  wohnungsbezogenen Mobilität</vt:lpstr>
      <vt:lpstr>Folie 2</vt:lpstr>
      <vt:lpstr>Traktanden</vt:lpstr>
      <vt:lpstr>2. Ziele und Nutzen von MIWO</vt:lpstr>
      <vt:lpstr>Nutzen für Wohnbauträger</vt:lpstr>
      <vt:lpstr>Folie 6</vt:lpstr>
      <vt:lpstr>Nutzen für Gemeinden</vt:lpstr>
      <vt:lpstr>Folie 8</vt:lpstr>
      <vt:lpstr>Nutzen für Bewohnende</vt:lpstr>
      <vt:lpstr>Folie 10</vt:lpstr>
      <vt:lpstr>3. Ablauf eines MIWO-Prozesses (I)</vt:lpstr>
      <vt:lpstr>3. Ablauf eines MIWO-Prozesses (II)</vt:lpstr>
      <vt:lpstr>4. Resultate aus dem Pilotprojekt</vt:lpstr>
      <vt:lpstr>Untersuchte Siedlungen im Pilotprojekt</vt:lpstr>
      <vt:lpstr>Anteil der Haushalte mit Autos / Autos pro Person</vt:lpstr>
      <vt:lpstr>MIV-Fahrleistung pro Haushalt und Jahr  nach Lage bzw. ÖV-Erschliessung </vt:lpstr>
      <vt:lpstr>Anteil der Haushalte mit Velos / Velos pro Person</vt:lpstr>
      <vt:lpstr>Wo werden die Velos abgestellt?</vt:lpstr>
      <vt:lpstr>Besitz von ÖV- Abonnementen </vt:lpstr>
      <vt:lpstr>5. Fallbeispiel: Im langen Loh, Basel</vt:lpstr>
      <vt:lpstr>Wohnbaugenossenschaft Im langen Loh, Basel</vt:lpstr>
      <vt:lpstr>Siedlung Im langen Loh:  Eckdaten 1 </vt:lpstr>
      <vt:lpstr>Siedlung Im langen Loh:  Eckdaten 2</vt:lpstr>
      <vt:lpstr>Siedlung Im langen Loh:  Eckdaten 3</vt:lpstr>
      <vt:lpstr>Wo werden die Velos abgestellt?</vt:lpstr>
      <vt:lpstr>Massnahmen / Erkenntnisse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</vt:vector>
  </TitlesOfParts>
  <Company>in4U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a650_bad</dc:creator>
  <cp:lastModifiedBy>TS</cp:lastModifiedBy>
  <cp:revision>135</cp:revision>
  <dcterms:created xsi:type="dcterms:W3CDTF">2013-07-03T13:31:16Z</dcterms:created>
  <dcterms:modified xsi:type="dcterms:W3CDTF">2014-12-01T11:19:11Z</dcterms:modified>
</cp:coreProperties>
</file>