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1" r:id="rId2"/>
    <p:sldId id="281" r:id="rId3"/>
    <p:sldId id="282" r:id="rId4"/>
    <p:sldId id="283" r:id="rId5"/>
    <p:sldId id="284" r:id="rId6"/>
    <p:sldId id="285" r:id="rId7"/>
    <p:sldId id="287" r:id="rId8"/>
    <p:sldId id="290" r:id="rId9"/>
    <p:sldId id="289" r:id="rId10"/>
    <p:sldId id="286" r:id="rId11"/>
    <p:sldId id="288" r:id="rId12"/>
    <p:sldId id="291" r:id="rId13"/>
    <p:sldId id="292" r:id="rId14"/>
    <p:sldId id="293" r:id="rId15"/>
    <p:sldId id="294" r:id="rId16"/>
    <p:sldId id="295" r:id="rId17"/>
    <p:sldId id="28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B"/>
    <a:srgbClr val="EAEAEA"/>
    <a:srgbClr val="CD9D2C"/>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74260" autoAdjust="0"/>
  </p:normalViewPr>
  <p:slideViewPr>
    <p:cSldViewPr snapToGrid="0">
      <p:cViewPr varScale="1">
        <p:scale>
          <a:sx n="44" d="100"/>
          <a:sy n="44" d="100"/>
        </p:scale>
        <p:origin x="1728" y="48"/>
      </p:cViewPr>
      <p:guideLst>
        <p:guide orient="horz" pos="2160"/>
        <p:guide pos="2880"/>
      </p:guideLst>
    </p:cSldViewPr>
  </p:slideViewPr>
  <p:notesTextViewPr>
    <p:cViewPr>
      <p:scale>
        <a:sx n="1" d="1"/>
        <a:sy n="1" d="1"/>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682A0FC-CA82-4095-A7BE-746175F06FB5}" type="datetimeFigureOut">
              <a:rPr lang="en-US"/>
              <a:pPr>
                <a:defRPr/>
              </a:pPr>
              <a:t>3/19/2015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29625E-F5C6-45F9-8504-141AF6C7FBE6}" type="slidenum">
              <a:rPr lang="en-US" altLang="en-US"/>
              <a:pPr/>
              <a:t>‹#›</a:t>
            </a:fld>
            <a:endParaRPr lang="en-US" altLang="en-US"/>
          </a:p>
        </p:txBody>
      </p:sp>
    </p:spTree>
    <p:extLst>
      <p:ext uri="{BB962C8B-B14F-4D97-AF65-F5344CB8AC3E}">
        <p14:creationId xmlns:p14="http://schemas.microsoft.com/office/powerpoint/2010/main" val="767297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smtClean="0"/>
              <a:t>Just because the Governor proposes, does not mean that the House and/or Senate will accept the spending proposals.  </a:t>
            </a:r>
          </a:p>
          <a:p>
            <a:pPr eaLnBrk="1" hangingPunct="1"/>
            <a:r>
              <a:rPr lang="en-US" altLang="en-US" sz="1600" smtClean="0"/>
              <a:t>The Senate is currently holding budget reviews (estimating conferences) of each agency and both Senate and House will publish their own proposals, usually mid-April. </a:t>
            </a:r>
          </a:p>
          <a:p>
            <a:pPr eaLnBrk="1" hangingPunct="1"/>
            <a:r>
              <a:rPr lang="en-US" altLang="en-US" sz="1600" smtClean="0"/>
              <a:t>After much review, a conference committee derives one budget to present to the Governor for review and signature or veto.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297B4E-D379-46F9-BF7E-D0BFF598F98D}"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49645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loan forgiveness program is a proposal for teachers certified and teaching 8 consecutive years in a STEM area.   </a:t>
            </a:r>
          </a:p>
          <a:p>
            <a:pPr eaLnBrk="1" hangingPunct="1"/>
            <a:endParaRPr lang="en-US" altLang="en-US" smtClean="0"/>
          </a:p>
          <a:p>
            <a:pPr eaLnBrk="1" hangingPunct="1"/>
            <a:r>
              <a:rPr lang="en-US" altLang="en-US" smtClean="0"/>
              <a:t>The Senate is proposing steps to ensure that Florida postsecondary institutions have lower cohort default rates.  </a:t>
            </a:r>
          </a:p>
          <a:p>
            <a:pPr eaLnBrk="1" hangingPunct="1"/>
            <a:endParaRPr lang="en-US" altLang="en-US" smtClean="0"/>
          </a:p>
          <a:p>
            <a:pPr eaLnBrk="1" hangingPunct="1"/>
            <a:r>
              <a:rPr lang="en-US" altLang="en-US" b="1" smtClean="0"/>
              <a:t>Again, these are only proposals and must follow through the legislative process</a:t>
            </a:r>
            <a:r>
              <a:rPr lang="en-US" altLang="en-US" smtClean="0"/>
              <a:t>.  </a:t>
            </a:r>
          </a:p>
          <a:p>
            <a:pPr eaLnBrk="1" hangingPunct="1"/>
            <a:endParaRPr lang="en-US" altLang="en-US" smtClean="0"/>
          </a:p>
          <a:p>
            <a:pPr eaLnBrk="1" hangingPunct="1"/>
            <a:r>
              <a:rPr lang="en-US" altLang="en-US" smtClean="0"/>
              <a:t>We will send participating institutions memos if there are any changes to state programs.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AD24FA-D11E-42C6-84F3-420A10B24166}"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14712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smtClean="0"/>
              <a:t>Coming soon…all SSFAD users will be prompted to provide their own password and to include numbers, upper and lowercase letters, and punctuation marks.  Be sure to keep your passwords secure and do not share.  Email OSFAsecurity@fldoe.org if you have questions about your security level or access.</a:t>
            </a:r>
          </a:p>
          <a:p>
            <a:pPr eaLnBrk="1" hangingPunct="1"/>
            <a:endParaRPr lang="en-US" altLang="en-US" sz="1600" smtClean="0"/>
          </a:p>
          <a:p>
            <a:pPr eaLnBrk="1" hangingPunct="1"/>
            <a:r>
              <a:rPr lang="en-US" altLang="en-US" sz="1600" smtClean="0"/>
              <a:t>The file layout will be changing due to ACT/SAT enhancements.  Please note, you can find a memo regarding this change online, as well as all other memos sent this year.  Go to the SSFAD website and select the Postsecondary Institutions tab.  After you login, scroll down to the section titled Publications.</a:t>
            </a:r>
          </a:p>
          <a:p>
            <a:pPr eaLnBrk="1" hangingPunct="1"/>
            <a:endParaRPr lang="en-US" altLang="en-US" smtClean="0"/>
          </a:p>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9BE073-71B3-4626-8244-6D0B72E0283A}"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196493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smtClean="0"/>
              <a:t>If your 60 days after the last day of drop/add is earlier than Jun 1, we encourage you to reconcile.  If you need to make adjustments after the June 1 deadline, please call the program specialist or director for assistance.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4ADC61-A72A-444C-8787-605A8E27FB58}"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427451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800" smtClean="0"/>
              <a:t>Although the look and feel of the Institutional Renewal Application is the same, the workload related to this application has been cut in half!  Your favorite part of the a</a:t>
            </a:r>
            <a:r>
              <a:rPr lang="en-US" altLang="en-US" sz="1600" smtClean="0"/>
              <a:t>pplication – the statistical questions  - are completely gone!  We no longer are asking for tuition and fees from the public sector.  </a:t>
            </a:r>
          </a:p>
          <a:p>
            <a:pPr eaLnBrk="1" hangingPunct="1"/>
            <a:endParaRPr lang="en-US" altLang="en-US" sz="1600" smtClean="0"/>
          </a:p>
          <a:p>
            <a:pPr eaLnBrk="1" hangingPunct="1"/>
            <a:r>
              <a:rPr lang="en-US" altLang="en-US" sz="1600" smtClean="0"/>
              <a:t>Please do take the time to review the prefilled information for accuracy and make corrections.  </a:t>
            </a:r>
          </a:p>
          <a:p>
            <a:pPr eaLnBrk="1" hangingPunct="1"/>
            <a:endParaRPr lang="en-US" altLang="en-US" sz="1600" smtClean="0"/>
          </a:p>
          <a:p>
            <a:pPr eaLnBrk="1" hangingPunct="1"/>
            <a:r>
              <a:rPr lang="en-US" altLang="en-US" sz="1600" smtClean="0"/>
              <a:t>We encourage you to call Carl Vinson (850-245-1905) if you have any questions about the data on the application or the questions. </a:t>
            </a:r>
          </a:p>
          <a:p>
            <a:pPr eaLnBrk="1" hangingPunct="1"/>
            <a:endParaRPr lang="en-US" altLang="en-US" sz="1600" smtClean="0"/>
          </a:p>
          <a:p>
            <a:pPr eaLnBrk="1" hangingPunct="1"/>
            <a:r>
              <a:rPr lang="en-US" altLang="en-US" sz="1600" smtClean="0"/>
              <a:t>A renewal application is required each year for continued participation.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4E1B8C-B8BD-4EF3-B540-E8A4E142F0E7}"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1626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smtClean="0"/>
              <a:t>We do not have the initial institutional application available on the website.  We want to avoid having unqualified institutions use up their time filling out an initial application when they may not be eligible.  If you are new to Florida or have been here a while and just wish to participate, first call Carl Vinson.  He will perform a preliminary assessment of your institution and advise you if you should go forward with the application process.</a:t>
            </a:r>
          </a:p>
          <a:p>
            <a:pPr eaLnBrk="1" hangingPunct="1"/>
            <a:endParaRPr lang="en-US" altLang="en-US" sz="1600" smtClean="0"/>
          </a:p>
          <a:p>
            <a:pPr eaLnBrk="1" hangingPunct="1"/>
            <a:r>
              <a:rPr lang="en-US" altLang="en-US" sz="1600" smtClean="0"/>
              <a:t>If you should choose to apply, please ensure that all questions are completely answered.  Incomplete applications will delay eligibility or lead to denial of eligibility. </a:t>
            </a:r>
          </a:p>
          <a:p>
            <a:pPr eaLnBrk="1" hangingPunct="1"/>
            <a:endParaRPr lang="en-US" altLang="en-US" sz="1600" smtClean="0"/>
          </a:p>
          <a:p>
            <a:pPr eaLnBrk="1" hangingPunct="1"/>
            <a:r>
              <a:rPr lang="en-US" altLang="en-US" sz="1600" smtClean="0"/>
              <a:t>You may review all requirements for all programs on the SSFAD website.  Select the Postsecondary Institution tab and then Statutory Requirements for Participation.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B90501-BEC6-4D8C-BFEC-7194C09BF8CC}"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15149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smtClean="0"/>
              <a:t>Although you have until June 30 to complete your Grade and Hours reporting, please know that the earlier you turn these into OSFA, the sooner OSFA can determine renewal eligibility for students receiving the Rosewood Family Scholarship, the Jose Mart Scholarship, the Scholarships for Children/Spouses of Deceased or Disabled Veterans, or Bright Futures.  </a:t>
            </a:r>
          </a:p>
          <a:p>
            <a:pPr eaLnBrk="1" hangingPunct="1"/>
            <a:endParaRPr lang="en-US" altLang="en-US" sz="1600" smtClean="0"/>
          </a:p>
          <a:p>
            <a:pPr eaLnBrk="1" hangingPunct="1"/>
            <a:r>
              <a:rPr lang="en-US" altLang="en-US" sz="1600" b="1" smtClean="0"/>
              <a:t>If your 30 days after the end of the spring term is after June 30, your institution is still required to meet this statutory deadline.</a:t>
            </a:r>
          </a:p>
          <a:p>
            <a:pPr eaLnBrk="1" hangingPunct="1"/>
            <a:endParaRPr lang="en-US" altLang="en-US" sz="1600" smtClean="0"/>
          </a:p>
          <a:p>
            <a:pPr eaLnBrk="1" hangingPunct="1"/>
            <a:r>
              <a:rPr lang="en-US" altLang="en-US" sz="1600" smtClean="0"/>
              <a:t>OSFA posts all renewal notification on the students’ online Financial Aid Recipient History screen.</a:t>
            </a:r>
          </a:p>
          <a:p>
            <a:pPr eaLnBrk="1" hangingPunct="1"/>
            <a:endParaRPr lang="en-US" altLang="en-US" smtClean="0"/>
          </a:p>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38F3BF5-8E69-4D39-8889-24CFC645DE2D}"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202522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smtClean="0"/>
              <a:t>Just an FYI to reps providing this presentation:  </a:t>
            </a:r>
            <a:r>
              <a:rPr lang="en-US" altLang="en-US" sz="1600" smtClean="0"/>
              <a:t>This is not yet complete.   OSFA is waiting for the go ahead from the Commissioner and must contact all districts.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614663-2EBF-4669-9A19-5FDCA03E69FE}"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427236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1FBE73-E751-4A6D-A17A-6B907177C51F}"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815266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13466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60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34C70E-6DA0-4007-8E6A-7956AD502CB2}" type="slidenum">
              <a:rPr lang="en-US" altLang="en-US"/>
              <a:pPr/>
              <a:t>‹#›</a:t>
            </a:fld>
            <a:endParaRPr lang="en-US" altLang="en-US"/>
          </a:p>
        </p:txBody>
      </p:sp>
    </p:spTree>
    <p:extLst>
      <p:ext uri="{BB962C8B-B14F-4D97-AF65-F5344CB8AC3E}">
        <p14:creationId xmlns:p14="http://schemas.microsoft.com/office/powerpoint/2010/main" val="103704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F0C4BD3-3F6C-44F0-BFCD-E371124070D7}" type="slidenum">
              <a:rPr lang="en-US" altLang="en-US"/>
              <a:pPr/>
              <a:t>‹#›</a:t>
            </a:fld>
            <a:endParaRPr lang="en-US" altLang="en-US"/>
          </a:p>
        </p:txBody>
      </p:sp>
    </p:spTree>
    <p:extLst>
      <p:ext uri="{BB962C8B-B14F-4D97-AF65-F5344CB8AC3E}">
        <p14:creationId xmlns:p14="http://schemas.microsoft.com/office/powerpoint/2010/main" val="92781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610F773-AD97-40FB-8380-0660BC7A8AF7}" type="slidenum">
              <a:rPr lang="en-US" altLang="en-US"/>
              <a:pPr/>
              <a:t>‹#›</a:t>
            </a:fld>
            <a:endParaRPr lang="en-US" altLang="en-US"/>
          </a:p>
        </p:txBody>
      </p:sp>
    </p:spTree>
    <p:extLst>
      <p:ext uri="{BB962C8B-B14F-4D97-AF65-F5344CB8AC3E}">
        <p14:creationId xmlns:p14="http://schemas.microsoft.com/office/powerpoint/2010/main" val="343403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64BD551-7ED8-451F-8567-2927B4879FA6}" type="slidenum">
              <a:rPr lang="en-US" altLang="en-US"/>
              <a:pPr/>
              <a:t>‹#›</a:t>
            </a:fld>
            <a:endParaRPr lang="en-US" altLang="en-US"/>
          </a:p>
        </p:txBody>
      </p:sp>
    </p:spTree>
    <p:extLst>
      <p:ext uri="{BB962C8B-B14F-4D97-AF65-F5344CB8AC3E}">
        <p14:creationId xmlns:p14="http://schemas.microsoft.com/office/powerpoint/2010/main" val="263303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597666-8A33-462A-9D3C-7B13E04ECA17}" type="slidenum">
              <a:rPr lang="en-US" altLang="en-US"/>
              <a:pPr/>
              <a:t>‹#›</a:t>
            </a:fld>
            <a:endParaRPr lang="en-US" altLang="en-US"/>
          </a:p>
        </p:txBody>
      </p:sp>
    </p:spTree>
    <p:extLst>
      <p:ext uri="{BB962C8B-B14F-4D97-AF65-F5344CB8AC3E}">
        <p14:creationId xmlns:p14="http://schemas.microsoft.com/office/powerpoint/2010/main" val="65297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dirty="0" smtClean="0">
                <a:solidFill>
                  <a:schemeClr val="bg1"/>
                </a:solidFill>
                <a:cs typeface="Arial" charset="0"/>
              </a:rPr>
              <a:t>www.FLDOE.org</a:t>
            </a:r>
          </a:p>
        </p:txBody>
      </p:sp>
      <p:pic>
        <p:nvPicPr>
          <p:cNvPr id="13" name="Picture 2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7817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872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8237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8372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816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4890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8304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6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8452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smtClean="0">
                <a:solidFill>
                  <a:schemeClr val="tx1">
                    <a:lumMod val="50000"/>
                    <a:lumOff val="50000"/>
                  </a:schemeClr>
                </a:solidFill>
                <a:latin typeface="Arial" panose="020B0604020202020204" pitchFamily="34" charset="0"/>
              </a:rPr>
              <a:t>© 2014, Florida Department of Education. All Rights Reserved.</a:t>
            </a:r>
            <a:endParaRPr lang="en-US" sz="1000" dirty="0" smtClean="0"/>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1" r:id="rId1"/>
    <p:sldLayoutId id="2147483847" r:id="rId2"/>
    <p:sldLayoutId id="2147483852" r:id="rId3"/>
    <p:sldLayoutId id="2147483853" r:id="rId4"/>
    <p:sldLayoutId id="2147483854" r:id="rId5"/>
    <p:sldLayoutId id="2147483855" r:id="rId6"/>
    <p:sldLayoutId id="2147483856" r:id="rId7"/>
    <p:sldLayoutId id="2147483848" r:id="rId8"/>
    <p:sldLayoutId id="2147483849" r:id="rId9"/>
    <p:sldLayoutId id="2147483850" r:id="rId10"/>
    <p:sldLayoutId id="2147483857" r:id="rId11"/>
    <p:sldLayoutId id="2147483858" r:id="rId12"/>
    <p:sldLayoutId id="2147483859" r:id="rId13"/>
    <p:sldLayoutId id="2147483860" r:id="rId14"/>
    <p:sldLayoutId id="2147483861" r:id="rId15"/>
    <p:sldLayoutId id="2147483862" r:id="rId1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loridastudentfinancialaid.org/SSFAD/home/uamai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eyonna.Parrish@fldo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OSFA@fldo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floridastudentfinancialaidsg.org/pdf/Institution%20ELIGIBILITY%20requirement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82600" y="3201988"/>
            <a:ext cx="8178800" cy="979487"/>
          </a:xfrm>
        </p:spPr>
        <p:txBody>
          <a:bodyPr/>
          <a:lstStyle/>
          <a:p>
            <a:pPr eaLnBrk="1" hangingPunct="1"/>
            <a:r>
              <a:rPr altLang="en-US" smtClean="0"/>
              <a:t>FASFAA Spring 2015 Workshop</a:t>
            </a:r>
          </a:p>
        </p:txBody>
      </p:sp>
      <p:sp>
        <p:nvSpPr>
          <p:cNvPr id="14339" name="Subtitle 2"/>
          <p:cNvSpPr>
            <a:spLocks noGrp="1"/>
          </p:cNvSpPr>
          <p:nvPr>
            <p:ph type="subTitle" idx="1"/>
          </p:nvPr>
        </p:nvSpPr>
        <p:spPr>
          <a:xfrm>
            <a:off x="482600" y="4384675"/>
            <a:ext cx="8178800" cy="407988"/>
          </a:xfrm>
        </p:spPr>
        <p:txBody>
          <a:bodyPr/>
          <a:lstStyle/>
          <a:p>
            <a:pPr eaLnBrk="1" hangingPunct="1"/>
            <a:r>
              <a:rPr lang="en-US" altLang="en-US" sz="2800" smtClean="0"/>
              <a:t>Office of Student Financial Assistance (OSFA)</a:t>
            </a:r>
          </a:p>
        </p:txBody>
      </p:sp>
      <p:sp>
        <p:nvSpPr>
          <p:cNvPr id="4" name="Text Placeholder 3"/>
          <p:cNvSpPr>
            <a:spLocks noGrp="1"/>
          </p:cNvSpPr>
          <p:nvPr>
            <p:ph type="body" sz="quarter" idx="14"/>
          </p:nvPr>
        </p:nvSpPr>
        <p:spPr>
          <a:xfrm>
            <a:off x="3559175" y="4833938"/>
            <a:ext cx="2073275" cy="365125"/>
          </a:xfrm>
        </p:spPr>
        <p:txBody>
          <a:bodyPr rtlCol="0">
            <a:noAutofit/>
          </a:bodyPr>
          <a:lstStyle/>
          <a:p>
            <a:pPr eaLnBrk="1" fontAlgn="auto" hangingPunct="1">
              <a:spcAft>
                <a:spcPts val="0"/>
              </a:spcAft>
              <a:defRPr/>
            </a:pPr>
            <a:r>
              <a:rPr lang="en-US" sz="2800" dirty="0" smtClean="0"/>
              <a:t>Region 1</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4988" y="828675"/>
            <a:ext cx="7886700" cy="793750"/>
          </a:xfrm>
        </p:spPr>
        <p:txBody>
          <a:bodyPr/>
          <a:lstStyle/>
          <a:p>
            <a:pPr eaLnBrk="1" hangingPunct="1"/>
            <a:r>
              <a:rPr altLang="en-US" sz="3600" smtClean="0"/>
              <a:t>State Programs Updates - Calendar</a:t>
            </a:r>
          </a:p>
        </p:txBody>
      </p:sp>
      <p:sp>
        <p:nvSpPr>
          <p:cNvPr id="3" name="Content Placeholder 2"/>
          <p:cNvSpPr>
            <a:spLocks noGrp="1"/>
          </p:cNvSpPr>
          <p:nvPr>
            <p:ph idx="1"/>
          </p:nvPr>
        </p:nvSpPr>
        <p:spPr>
          <a:xfrm>
            <a:off x="628650" y="1906588"/>
            <a:ext cx="7886700" cy="4354512"/>
          </a:xfrm>
        </p:spPr>
        <p:txBody>
          <a:bodyPr/>
          <a:lstStyle/>
          <a:p>
            <a:pPr marL="228600" lvl="1" eaLnBrk="1" hangingPunct="1">
              <a:spcBef>
                <a:spcPts val="1000"/>
              </a:spcBef>
              <a:buClr>
                <a:srgbClr val="262A63"/>
              </a:buClr>
              <a:buFont typeface="Arial" charset="0"/>
              <a:buChar char="•"/>
              <a:defRPr/>
            </a:pPr>
            <a:r>
              <a:rPr lang="en-US" sz="3200" dirty="0"/>
              <a:t>June 30 – </a:t>
            </a:r>
            <a:r>
              <a:rPr lang="en-US" sz="3200" b="1" dirty="0"/>
              <a:t>FWEP Allocation Request </a:t>
            </a:r>
            <a:r>
              <a:rPr lang="en-US" sz="3200" dirty="0"/>
              <a:t>for next fiscal year is </a:t>
            </a:r>
            <a:r>
              <a:rPr lang="en-US" sz="3200" dirty="0" smtClean="0"/>
              <a:t>due</a:t>
            </a:r>
          </a:p>
          <a:p>
            <a:pPr marL="0" lvl="1" indent="0" eaLnBrk="1" hangingPunct="1">
              <a:spcBef>
                <a:spcPts val="1000"/>
              </a:spcBef>
              <a:buClr>
                <a:srgbClr val="262A63"/>
              </a:buClr>
              <a:buFont typeface="Arial" charset="0"/>
              <a:buNone/>
              <a:defRPr/>
            </a:pPr>
            <a:endParaRPr lang="en-US" sz="1400" dirty="0"/>
          </a:p>
          <a:p>
            <a:pPr marL="228600" lvl="1" eaLnBrk="1" hangingPunct="1">
              <a:spcBef>
                <a:spcPts val="1000"/>
              </a:spcBef>
              <a:buClr>
                <a:srgbClr val="262A63"/>
              </a:buClr>
              <a:buFont typeface="Arial" charset="0"/>
              <a:buChar char="•"/>
              <a:defRPr/>
            </a:pPr>
            <a:r>
              <a:rPr lang="en-US" sz="3200" dirty="0"/>
              <a:t>June 30  </a:t>
            </a:r>
            <a:r>
              <a:rPr lang="en-US" sz="3200" dirty="0" smtClean="0"/>
              <a:t>– 2014-15 </a:t>
            </a:r>
            <a:r>
              <a:rPr lang="en-US" sz="3200" b="1" dirty="0"/>
              <a:t>FWEP Annual Financial Summary Report </a:t>
            </a:r>
            <a:r>
              <a:rPr lang="en-US" sz="3200" dirty="0"/>
              <a:t>is </a:t>
            </a:r>
            <a:r>
              <a:rPr lang="en-US" sz="3200" dirty="0" smtClean="0"/>
              <a:t>due</a:t>
            </a:r>
          </a:p>
          <a:p>
            <a:pPr marL="0" lvl="1" indent="0" eaLnBrk="1" hangingPunct="1">
              <a:spcBef>
                <a:spcPts val="1000"/>
              </a:spcBef>
              <a:buClr>
                <a:srgbClr val="262A63"/>
              </a:buClr>
              <a:buFont typeface="Arial" charset="0"/>
              <a:buNone/>
              <a:defRPr/>
            </a:pPr>
            <a:endParaRPr lang="en-US" sz="1400" dirty="0"/>
          </a:p>
          <a:p>
            <a:pPr marL="228600" lvl="1" eaLnBrk="1" hangingPunct="1">
              <a:spcBef>
                <a:spcPts val="1000"/>
              </a:spcBef>
              <a:buClr>
                <a:srgbClr val="262A63"/>
              </a:buClr>
              <a:buFont typeface="Arial" charset="0"/>
              <a:buChar char="•"/>
              <a:defRPr/>
            </a:pPr>
            <a:r>
              <a:rPr lang="en-US" sz="3200" dirty="0"/>
              <a:t>June 30 – </a:t>
            </a:r>
            <a:r>
              <a:rPr lang="en-US" sz="3200" b="1" dirty="0"/>
              <a:t>Grade and Hours Report </a:t>
            </a:r>
            <a:r>
              <a:rPr lang="en-US" sz="3200" dirty="0"/>
              <a:t>for ALL programs is </a:t>
            </a:r>
            <a:r>
              <a:rPr lang="en-US" sz="3200" b="1" dirty="0"/>
              <a:t>due 30 days after the end of the </a:t>
            </a:r>
            <a:r>
              <a:rPr lang="en-US" sz="3200" b="1" dirty="0" smtClean="0"/>
              <a:t>spring </a:t>
            </a:r>
            <a:r>
              <a:rPr lang="en-US" sz="3200" b="1" dirty="0"/>
              <a:t>term and no later than June 30th </a:t>
            </a:r>
            <a:endParaRPr lang="en-US" sz="3200" b="1" dirty="0" smtClean="0"/>
          </a:p>
          <a:p>
            <a:pPr marL="228600" lvl="1" eaLnBrk="1" hangingPunct="1">
              <a:spcBef>
                <a:spcPts val="1000"/>
              </a:spcBef>
              <a:buClr>
                <a:srgbClr val="262A63"/>
              </a:buClr>
              <a:buFont typeface="Arial" charset="0"/>
              <a:buChar char="•"/>
              <a:defRPr/>
            </a:pPr>
            <a:endParaRPr lang="en-US" sz="2800" b="1" dirty="0"/>
          </a:p>
          <a:p>
            <a:pPr marL="457200" indent="-457200" eaLnBrk="1" hangingPunct="1">
              <a:buSzPct val="95000"/>
              <a:buFont typeface="Calibri" pitchFamily="34" charset="0"/>
              <a:buChar char="•"/>
              <a:defRPr/>
            </a:pPr>
            <a:endParaRPr lang="en-US" dirty="0" smtClean="0">
              <a:solidFill>
                <a:schemeClr val="tx2">
                  <a:lumMod val="75000"/>
                </a:schemeClr>
              </a:solidFill>
            </a:endParaRPr>
          </a:p>
          <a:p>
            <a:pPr marL="457200" indent="-457200" eaLnBrk="1" hangingPunct="1">
              <a:buSzPct val="95000"/>
              <a:buFont typeface="Calibri" pitchFamily="34" charset="0"/>
              <a:buChar char="•"/>
              <a:defRPr/>
            </a:pPr>
            <a:endParaRPr lang="en-US" dirty="0">
              <a:solidFill>
                <a:schemeClr val="tx2">
                  <a:lumMod val="75000"/>
                </a:schemeClr>
              </a:solidFill>
            </a:endParaRPr>
          </a:p>
          <a:p>
            <a:pPr marL="457200" indent="-457200" eaLnBrk="1" hangingPunct="1">
              <a:buSzPct val="95000"/>
              <a:buFont typeface="Calibri" pitchFamily="34" charset="0"/>
              <a:buChar char="•"/>
              <a:defRPr/>
            </a:pPr>
            <a:endParaRPr lang="en-US" dirty="0" smtClean="0">
              <a:solidFill>
                <a:schemeClr val="tx2">
                  <a:lumMod val="75000"/>
                </a:schemeClr>
              </a:solidFill>
            </a:endParaRPr>
          </a:p>
          <a:p>
            <a:pPr marL="914400" lvl="1" indent="-457200" eaLnBrk="1" hangingPunct="1">
              <a:lnSpc>
                <a:spcPct val="120000"/>
              </a:lnSpc>
              <a:spcBef>
                <a:spcPts val="0"/>
              </a:spcBef>
              <a:buFont typeface="Wingdings" panose="05000000000000000000" pitchFamily="2" charset="2"/>
              <a:buChar char="Ø"/>
              <a:defRPr/>
            </a:pPr>
            <a:endParaRPr lang="en-US" dirty="0" smtClean="0">
              <a:solidFill>
                <a:schemeClr val="tx2">
                  <a:lumMod val="75000"/>
                </a:schemeClr>
              </a:solidFill>
            </a:endParaRPr>
          </a:p>
          <a:p>
            <a:pPr marL="914400" lvl="1" indent="-457200" eaLnBrk="1" hangingPunct="1">
              <a:lnSpc>
                <a:spcPct val="120000"/>
              </a:lnSpc>
              <a:spcBef>
                <a:spcPts val="0"/>
              </a:spcBef>
              <a:buFont typeface="Wingdings" panose="05000000000000000000" pitchFamily="2" charset="2"/>
              <a:buChar char="Ø"/>
              <a:defRPr/>
            </a:pPr>
            <a:endParaRPr lang="en-US" dirty="0">
              <a:solidFill>
                <a:schemeClr val="tx2">
                  <a:lumMod val="75000"/>
                </a:schemeClr>
              </a:solidFill>
            </a:endParaRPr>
          </a:p>
          <a:p>
            <a:pPr eaLnBrk="1" hangingPunct="1">
              <a:buFont typeface="Arial"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36588" y="806450"/>
            <a:ext cx="7886700" cy="793750"/>
          </a:xfrm>
        </p:spPr>
        <p:txBody>
          <a:bodyPr/>
          <a:lstStyle/>
          <a:p>
            <a:pPr eaLnBrk="1" hangingPunct="1"/>
            <a:r>
              <a:rPr altLang="en-US" sz="3600" smtClean="0"/>
              <a:t>OSFA Projects</a:t>
            </a:r>
            <a:r>
              <a:rPr altLang="en-US" smtClean="0"/>
              <a:t>	</a:t>
            </a:r>
          </a:p>
        </p:txBody>
      </p:sp>
      <p:sp>
        <p:nvSpPr>
          <p:cNvPr id="3" name="Content Placeholder 2"/>
          <p:cNvSpPr>
            <a:spLocks noGrp="1"/>
          </p:cNvSpPr>
          <p:nvPr>
            <p:ph idx="1"/>
          </p:nvPr>
        </p:nvSpPr>
        <p:spPr>
          <a:xfrm>
            <a:off x="620713" y="1771650"/>
            <a:ext cx="7886700" cy="4354513"/>
          </a:xfrm>
        </p:spPr>
        <p:txBody>
          <a:bodyPr/>
          <a:lstStyle/>
          <a:p>
            <a:pPr eaLnBrk="1" hangingPunct="1">
              <a:buFont typeface="Arial" charset="0"/>
              <a:buChar char="•"/>
              <a:defRPr/>
            </a:pPr>
            <a:r>
              <a:rPr lang="en-US" dirty="0" smtClean="0"/>
              <a:t>FAFSA Completion Initiative </a:t>
            </a:r>
            <a:endParaRPr lang="en-US" dirty="0"/>
          </a:p>
          <a:p>
            <a:pPr marL="0" indent="0" eaLnBrk="1" hangingPunct="1">
              <a:buFont typeface="Arial" charset="0"/>
              <a:buNone/>
              <a:defRPr/>
            </a:pPr>
            <a:endParaRPr lang="en-US" sz="1050" dirty="0" smtClean="0"/>
          </a:p>
          <a:p>
            <a:pPr lvl="1" eaLnBrk="1" hangingPunct="1">
              <a:buFont typeface="Arial" charset="0"/>
              <a:buChar char="•"/>
              <a:defRPr/>
            </a:pPr>
            <a:r>
              <a:rPr lang="en-US" sz="2800" dirty="0" smtClean="0"/>
              <a:t>To ensure that America’s students take the first step toward college success – filing the FAFSA</a:t>
            </a:r>
          </a:p>
          <a:p>
            <a:pPr marL="457200" lvl="1" indent="0" eaLnBrk="1" hangingPunct="1">
              <a:buFont typeface="Arial" charset="0"/>
              <a:buNone/>
              <a:defRPr/>
            </a:pPr>
            <a:endParaRPr lang="en-US" sz="2800" dirty="0" smtClean="0"/>
          </a:p>
          <a:p>
            <a:pPr lvl="1" eaLnBrk="1" hangingPunct="1">
              <a:buFont typeface="Arial" charset="0"/>
              <a:buChar char="•"/>
              <a:defRPr/>
            </a:pPr>
            <a:r>
              <a:rPr lang="en-US" sz="2800" dirty="0" smtClean="0"/>
              <a:t>Each public school district will certify data integrity and security for ability to access the district’s list of students who have filed the FAFSA</a:t>
            </a:r>
          </a:p>
          <a:p>
            <a:pPr lvl="1" eaLnBrk="1" hangingPunct="1">
              <a:buFont typeface="Arial"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36588" y="552450"/>
            <a:ext cx="7886700" cy="793750"/>
          </a:xfrm>
        </p:spPr>
        <p:txBody>
          <a:bodyPr/>
          <a:lstStyle/>
          <a:p>
            <a:pPr eaLnBrk="1" hangingPunct="1"/>
            <a:r>
              <a:rPr altLang="en-US" sz="3600" smtClean="0"/>
              <a:t>Training &amp; Resources</a:t>
            </a:r>
          </a:p>
        </p:txBody>
      </p:sp>
      <p:sp>
        <p:nvSpPr>
          <p:cNvPr id="3" name="Content Placeholder 2"/>
          <p:cNvSpPr>
            <a:spLocks noGrp="1"/>
          </p:cNvSpPr>
          <p:nvPr>
            <p:ph idx="1"/>
          </p:nvPr>
        </p:nvSpPr>
        <p:spPr>
          <a:xfrm>
            <a:off x="636588" y="1339850"/>
            <a:ext cx="7886700" cy="4354513"/>
          </a:xfrm>
        </p:spPr>
        <p:txBody>
          <a:bodyPr/>
          <a:lstStyle/>
          <a:p>
            <a:pPr eaLnBrk="1" hangingPunct="1">
              <a:buFont typeface="Arial" charset="0"/>
              <a:buChar char="•"/>
              <a:defRPr/>
            </a:pPr>
            <a:r>
              <a:rPr lang="en-US" sz="2400" dirty="0" smtClean="0"/>
              <a:t>Resources on the website at </a:t>
            </a:r>
            <a:r>
              <a:rPr lang="en-US" sz="2400" dirty="0" smtClean="0">
                <a:hlinkClick r:id="rId2"/>
              </a:rPr>
              <a:t>http://www.floridastudentfinancialaid.org/SSFAD/home/uamain.htm</a:t>
            </a:r>
            <a:endParaRPr lang="en-US" sz="2400" dirty="0"/>
          </a:p>
          <a:p>
            <a:pPr marL="914400" lvl="2" indent="0" eaLnBrk="1" hangingPunct="1">
              <a:buFont typeface="Arial" charset="0"/>
              <a:buNone/>
              <a:defRPr/>
            </a:pPr>
            <a:endParaRPr lang="en-US" dirty="0"/>
          </a:p>
          <a:p>
            <a:pPr lvl="2" eaLnBrk="1" hangingPunct="1">
              <a:buFont typeface="Arial" charset="0"/>
              <a:buChar char="•"/>
              <a:defRPr/>
            </a:pPr>
            <a:endParaRPr lang="en-US" dirty="0" smtClean="0"/>
          </a:p>
          <a:p>
            <a:pPr lvl="2" eaLnBrk="1" hangingPunct="1">
              <a:buFont typeface="Arial" charset="0"/>
              <a:buChar char="•"/>
              <a:defRPr/>
            </a:pPr>
            <a:endParaRPr lang="en-US" dirty="0"/>
          </a:p>
        </p:txBody>
      </p:sp>
      <p:pic>
        <p:nvPicPr>
          <p:cNvPr id="25604" name="Picture 3" descr="Florida Student Scholarship &amp; Grant Programs - Windows Internet Explorer"/>
          <p:cNvPicPr>
            <a:picLocks noChangeAspect="1"/>
          </p:cNvPicPr>
          <p:nvPr/>
        </p:nvPicPr>
        <p:blipFill>
          <a:blip r:embed="rId3">
            <a:extLst>
              <a:ext uri="{28A0092B-C50C-407E-A947-70E740481C1C}">
                <a14:useLocalDpi xmlns:a14="http://schemas.microsoft.com/office/drawing/2010/main" val="0"/>
              </a:ext>
            </a:extLst>
          </a:blip>
          <a:srcRect l="14629" t="16937" r="16203" b="5743"/>
          <a:stretch>
            <a:fillRect/>
          </a:stretch>
        </p:blipFill>
        <p:spPr bwMode="auto">
          <a:xfrm>
            <a:off x="1338263" y="2430463"/>
            <a:ext cx="6324600" cy="3800475"/>
          </a:xfrm>
          <a:prstGeom prst="rect">
            <a:avLst/>
          </a:prstGeom>
          <a:noFill/>
          <a:ln w="9525">
            <a:solidFill>
              <a:srgbClr val="00689B"/>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91326" y="4190234"/>
            <a:ext cx="998537" cy="707886"/>
          </a:xfrm>
          <a:prstGeom prst="rect">
            <a:avLst/>
          </a:prstGeom>
          <a:solidFill>
            <a:schemeClr val="bg1"/>
          </a:solidFill>
        </p:spPr>
        <p:txBody>
          <a:bodyPr>
            <a:spAutoFit/>
          </a:bodyPr>
          <a:lstStyle/>
          <a:p>
            <a:pPr>
              <a:defRPr/>
            </a:pPr>
            <a:r>
              <a:rPr lang="en-US" sz="2000" dirty="0">
                <a:ln>
                  <a:solidFill>
                    <a:srgbClr val="FF0000"/>
                  </a:solidFill>
                </a:ln>
                <a:cs typeface="Arial" charset="0"/>
              </a:rPr>
              <a:t>FACT Sheets</a:t>
            </a:r>
          </a:p>
        </p:txBody>
      </p:sp>
      <p:cxnSp>
        <p:nvCxnSpPr>
          <p:cNvPr id="5" name="Straight Arrow Connector 4"/>
          <p:cNvCxnSpPr/>
          <p:nvPr/>
        </p:nvCxnSpPr>
        <p:spPr>
          <a:xfrm flipH="1" flipV="1">
            <a:off x="5341938" y="4543425"/>
            <a:ext cx="1449387" cy="69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47733" y="952268"/>
            <a:ext cx="2692400" cy="400110"/>
          </a:xfrm>
          <a:prstGeom prst="rect">
            <a:avLst/>
          </a:prstGeom>
          <a:noFill/>
        </p:spPr>
        <p:txBody>
          <a:bodyPr>
            <a:spAutoFit/>
          </a:bodyPr>
          <a:lstStyle/>
          <a:p>
            <a:pPr>
              <a:defRPr/>
            </a:pPr>
            <a:r>
              <a:rPr lang="en-US" sz="2000" dirty="0">
                <a:ln>
                  <a:solidFill>
                    <a:srgbClr val="FF0000"/>
                  </a:solidFill>
                </a:ln>
                <a:cs typeface="Arial" charset="0"/>
              </a:rPr>
              <a:t>Your Reporting/Sources</a:t>
            </a:r>
          </a:p>
        </p:txBody>
      </p:sp>
      <p:cxnSp>
        <p:nvCxnSpPr>
          <p:cNvPr id="9" name="Straight Arrow Connector 8"/>
          <p:cNvCxnSpPr/>
          <p:nvPr/>
        </p:nvCxnSpPr>
        <p:spPr>
          <a:xfrm flipH="1">
            <a:off x="5341938" y="1255713"/>
            <a:ext cx="627062" cy="1716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37" y="2840335"/>
            <a:ext cx="1261004" cy="923330"/>
          </a:xfrm>
          <a:prstGeom prst="rect">
            <a:avLst/>
          </a:prstGeom>
          <a:noFill/>
        </p:spPr>
        <p:txBody>
          <a:bodyPr>
            <a:spAutoFit/>
          </a:bodyPr>
          <a:lstStyle/>
          <a:p>
            <a:pPr>
              <a:defRPr/>
            </a:pPr>
            <a:r>
              <a:rPr lang="en-US" dirty="0">
                <a:ln>
                  <a:solidFill>
                    <a:srgbClr val="FF0000"/>
                  </a:solidFill>
                </a:ln>
                <a:cs typeface="Arial" charset="0"/>
              </a:rPr>
              <a:t>Student History Screen</a:t>
            </a:r>
          </a:p>
        </p:txBody>
      </p:sp>
      <p:cxnSp>
        <p:nvCxnSpPr>
          <p:cNvPr id="12" name="Straight Arrow Connector 11"/>
          <p:cNvCxnSpPr/>
          <p:nvPr/>
        </p:nvCxnSpPr>
        <p:spPr>
          <a:xfrm>
            <a:off x="762000" y="3624263"/>
            <a:ext cx="728663" cy="515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8650" y="517525"/>
            <a:ext cx="7886700" cy="793750"/>
          </a:xfrm>
        </p:spPr>
        <p:txBody>
          <a:bodyPr/>
          <a:lstStyle/>
          <a:p>
            <a:pPr eaLnBrk="1" hangingPunct="1"/>
            <a:r>
              <a:rPr altLang="en-US" sz="3600" smtClean="0"/>
              <a:t>Training &amp; Resources</a:t>
            </a:r>
          </a:p>
        </p:txBody>
      </p:sp>
      <p:sp>
        <p:nvSpPr>
          <p:cNvPr id="26627" name="Content Placeholder 2"/>
          <p:cNvSpPr>
            <a:spLocks noGrp="1"/>
          </p:cNvSpPr>
          <p:nvPr>
            <p:ph idx="1"/>
          </p:nvPr>
        </p:nvSpPr>
        <p:spPr>
          <a:xfrm>
            <a:off x="636588" y="1347788"/>
            <a:ext cx="7886700" cy="4354512"/>
          </a:xfrm>
        </p:spPr>
        <p:txBody>
          <a:bodyPr/>
          <a:lstStyle/>
          <a:p>
            <a:pPr eaLnBrk="1" hangingPunct="1"/>
            <a:r>
              <a:rPr lang="en-US" altLang="en-US" sz="2400" smtClean="0"/>
              <a:t>State Programs tab</a:t>
            </a:r>
          </a:p>
          <a:p>
            <a:pPr lvl="1" eaLnBrk="1" hangingPunct="1"/>
            <a:r>
              <a:rPr lang="en-US" altLang="en-US" sz="2000" i="1" smtClean="0"/>
              <a:t>Annual Report to the Commissioner</a:t>
            </a:r>
          </a:p>
          <a:p>
            <a:pPr lvl="1" eaLnBrk="1" hangingPunct="1"/>
            <a:r>
              <a:rPr lang="en-US" altLang="en-US" sz="2000" smtClean="0"/>
              <a:t>End of Year Reports</a:t>
            </a:r>
          </a:p>
          <a:p>
            <a:pPr lvl="1" eaLnBrk="1" hangingPunct="1"/>
            <a:r>
              <a:rPr lang="en-US" altLang="en-US" sz="2000" smtClean="0"/>
              <a:t>Florida Statutes and State Board of Education Rules</a:t>
            </a:r>
          </a:p>
          <a:p>
            <a:pPr eaLnBrk="1" hangingPunct="1"/>
            <a:r>
              <a:rPr lang="en-US" altLang="en-US" smtClean="0"/>
              <a:t>Postsecondary Institution tab</a:t>
            </a:r>
          </a:p>
          <a:p>
            <a:pPr lvl="1" eaLnBrk="1" hangingPunct="1"/>
            <a:r>
              <a:rPr lang="en-US" altLang="en-US" sz="2000" smtClean="0"/>
              <a:t>Renewal participation application</a:t>
            </a:r>
          </a:p>
          <a:p>
            <a:pPr lvl="1" eaLnBrk="1" hangingPunct="1"/>
            <a:r>
              <a:rPr lang="en-US" altLang="en-US" sz="2000" smtClean="0"/>
              <a:t>All reporting functions</a:t>
            </a:r>
          </a:p>
          <a:p>
            <a:pPr lvl="2" eaLnBrk="1" hangingPunct="1"/>
            <a:r>
              <a:rPr lang="en-US" altLang="en-US" smtClean="0"/>
              <a:t>DER</a:t>
            </a:r>
          </a:p>
          <a:p>
            <a:pPr lvl="2" eaLnBrk="1" hangingPunct="1"/>
            <a:r>
              <a:rPr lang="en-US" altLang="en-US" smtClean="0"/>
              <a:t>Reconciliation</a:t>
            </a:r>
          </a:p>
          <a:p>
            <a:pPr lvl="2" eaLnBrk="1" hangingPunct="1"/>
            <a:r>
              <a:rPr lang="en-US" altLang="en-US" smtClean="0"/>
              <a:t>Grade and Hours Report</a:t>
            </a:r>
          </a:p>
          <a:p>
            <a:pPr lvl="2" eaLnBrk="1" hangingPunct="1"/>
            <a:r>
              <a:rPr lang="en-US" altLang="en-US" smtClean="0"/>
              <a:t>Allocation Request Screens</a:t>
            </a:r>
          </a:p>
          <a:p>
            <a:pPr lvl="1" eaLnBrk="1" hangingPunct="1"/>
            <a:r>
              <a:rPr lang="en-US" altLang="en-US" sz="2000" smtClean="0"/>
              <a:t>Institutional eligibility and policy</a:t>
            </a:r>
          </a:p>
          <a:p>
            <a:pPr lvl="2" eaLnBrk="1" hangingPunct="1"/>
            <a:r>
              <a:rPr lang="en-US" altLang="en-US" smtClean="0"/>
              <a:t>Calendar, Policy Manual, Memorandum</a:t>
            </a:r>
          </a:p>
          <a:p>
            <a:pPr lvl="1" eaLnBrk="1" hangingPunct="1"/>
            <a:endParaRPr lang="en-US" altLang="en-US" smtClean="0"/>
          </a:p>
          <a:p>
            <a:pPr eaLnBrk="1" hangingPunct="1"/>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altLang="en-US" sz="3600" smtClean="0"/>
              <a:t>Training &amp; Resources</a:t>
            </a:r>
          </a:p>
        </p:txBody>
      </p:sp>
      <p:sp>
        <p:nvSpPr>
          <p:cNvPr id="3" name="Content Placeholder 2"/>
          <p:cNvSpPr>
            <a:spLocks noGrp="1"/>
          </p:cNvSpPr>
          <p:nvPr>
            <p:ph idx="1"/>
          </p:nvPr>
        </p:nvSpPr>
        <p:spPr>
          <a:xfrm>
            <a:off x="628650" y="1906588"/>
            <a:ext cx="7886700" cy="4354512"/>
          </a:xfrm>
        </p:spPr>
        <p:txBody>
          <a:bodyPr/>
          <a:lstStyle/>
          <a:p>
            <a:pPr eaLnBrk="1" hangingPunct="1">
              <a:buFont typeface="Arial" charset="0"/>
              <a:buChar char="•"/>
              <a:defRPr/>
            </a:pPr>
            <a:r>
              <a:rPr lang="en-US" dirty="0" smtClean="0"/>
              <a:t>Webinars designed just for you!</a:t>
            </a:r>
          </a:p>
          <a:p>
            <a:pPr lvl="1" eaLnBrk="1" hangingPunct="1">
              <a:buFont typeface="Arial" charset="0"/>
              <a:buChar char="•"/>
              <a:defRPr/>
            </a:pPr>
            <a:r>
              <a:rPr lang="en-US" dirty="0" smtClean="0"/>
              <a:t>Call Ariel Floyd 850-245-1890</a:t>
            </a:r>
          </a:p>
          <a:p>
            <a:pPr lvl="1" eaLnBrk="1" hangingPunct="1">
              <a:buFont typeface="Arial" charset="0"/>
              <a:buChar char="•"/>
              <a:defRPr/>
            </a:pPr>
            <a:endParaRPr lang="en-US" dirty="0"/>
          </a:p>
          <a:p>
            <a:pPr eaLnBrk="1" hangingPunct="1">
              <a:buFont typeface="Arial" charset="0"/>
              <a:buChar char="•"/>
              <a:defRPr/>
            </a:pPr>
            <a:r>
              <a:rPr lang="en-US" dirty="0" smtClean="0"/>
              <a:t>Personal visits at your convenience</a:t>
            </a:r>
          </a:p>
          <a:p>
            <a:pPr lvl="1" eaLnBrk="1" hangingPunct="1">
              <a:buFont typeface="Arial" charset="0"/>
              <a:buChar char="•"/>
              <a:defRPr/>
            </a:pPr>
            <a:r>
              <a:rPr lang="en-US" dirty="0" smtClean="0"/>
              <a:t>Call OSFA’s Outreach Representatives</a:t>
            </a:r>
          </a:p>
          <a:p>
            <a:pPr lvl="1" eaLnBrk="1" hangingPunct="1">
              <a:buFont typeface="Arial" charset="0"/>
              <a:buChar char="•"/>
              <a:defRPr/>
            </a:pPr>
            <a:r>
              <a:rPr lang="en-US" dirty="0" smtClean="0"/>
              <a:t>FASFAA Region 1 Representative is </a:t>
            </a:r>
          </a:p>
          <a:p>
            <a:pPr marL="457200" lvl="1" indent="0" eaLnBrk="1" hangingPunct="1">
              <a:buFont typeface="Arial" charset="0"/>
              <a:buNone/>
              <a:defRPr/>
            </a:pPr>
            <a:r>
              <a:rPr lang="en-US" dirty="0"/>
              <a:t>	</a:t>
            </a:r>
            <a:r>
              <a:rPr lang="en-US" dirty="0" smtClean="0"/>
              <a:t>Reyonna Parrish</a:t>
            </a:r>
          </a:p>
          <a:p>
            <a:pPr marL="914400" lvl="2" indent="0" eaLnBrk="1" hangingPunct="1">
              <a:buFont typeface="Arial" charset="0"/>
              <a:buNone/>
              <a:defRPr/>
            </a:pPr>
            <a:r>
              <a:rPr lang="en-US" sz="2400" dirty="0" smtClean="0"/>
              <a:t>850-410-6830</a:t>
            </a:r>
          </a:p>
          <a:p>
            <a:pPr marL="914400" lvl="2" indent="0" eaLnBrk="1" hangingPunct="1">
              <a:buFont typeface="Arial" charset="0"/>
              <a:buNone/>
              <a:defRPr/>
            </a:pPr>
            <a:r>
              <a:rPr lang="en-US" sz="2400" dirty="0" smtClean="0">
                <a:hlinkClick r:id="rId2"/>
              </a:rPr>
              <a:t>Reyonna.Parrish@fldoe.org</a:t>
            </a:r>
            <a:endParaRPr lang="en-US" sz="2400" dirty="0" smtClean="0"/>
          </a:p>
          <a:p>
            <a:pPr marL="914400" lvl="2" indent="0" eaLnBrk="1" hangingPunct="1">
              <a:buFont typeface="Arial" charset="0"/>
              <a:buNone/>
              <a:defRPr/>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0713" y="755650"/>
            <a:ext cx="7886700" cy="793750"/>
          </a:xfrm>
        </p:spPr>
        <p:txBody>
          <a:bodyPr/>
          <a:lstStyle/>
          <a:p>
            <a:pPr eaLnBrk="1" hangingPunct="1"/>
            <a:r>
              <a:rPr altLang="en-US" sz="3600" smtClean="0"/>
              <a:t>Training &amp; Resources</a:t>
            </a: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6012" t="16989" r="9312"/>
          <a:stretch>
            <a:fillRect/>
          </a:stretch>
        </p:blipFill>
        <p:spPr>
          <a:xfrm>
            <a:off x="1379538" y="1617663"/>
            <a:ext cx="6043612" cy="45466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altLang="en-US" sz="3600" smtClean="0"/>
              <a:t>Contacts</a:t>
            </a:r>
          </a:p>
        </p:txBody>
      </p:sp>
      <p:sp>
        <p:nvSpPr>
          <p:cNvPr id="29699" name="Content Placeholder 2"/>
          <p:cNvSpPr>
            <a:spLocks noGrp="1"/>
          </p:cNvSpPr>
          <p:nvPr>
            <p:ph idx="1"/>
          </p:nvPr>
        </p:nvSpPr>
        <p:spPr>
          <a:xfrm>
            <a:off x="628650" y="1906588"/>
            <a:ext cx="7886700" cy="4354512"/>
          </a:xfrm>
        </p:spPr>
        <p:txBody>
          <a:bodyPr/>
          <a:lstStyle/>
          <a:p>
            <a:pPr marL="0" indent="0" algn="ctr" eaLnBrk="1" hangingPunct="1">
              <a:buFont typeface="Arial" panose="020B0604020202020204" pitchFamily="34" charset="0"/>
              <a:buNone/>
            </a:pPr>
            <a:endParaRPr lang="en-US" altLang="en-US" sz="4400" smtClean="0">
              <a:hlinkClick r:id="rId2"/>
            </a:endParaRPr>
          </a:p>
          <a:p>
            <a:pPr marL="0" indent="0" algn="ctr" eaLnBrk="1" hangingPunct="1">
              <a:buFont typeface="Arial" panose="020B0604020202020204" pitchFamily="34" charset="0"/>
              <a:buNone/>
            </a:pPr>
            <a:r>
              <a:rPr lang="en-US" altLang="en-US" sz="4400" smtClean="0">
                <a:hlinkClick r:id="rId2"/>
              </a:rPr>
              <a:t>OSFA@fldoe.org</a:t>
            </a:r>
            <a:endParaRPr lang="en-US" altLang="en-US" sz="4400" smtClean="0"/>
          </a:p>
          <a:p>
            <a:pPr marL="0" indent="0" algn="ctr" eaLnBrk="1" hangingPunct="1">
              <a:buFont typeface="Arial" panose="020B0604020202020204" pitchFamily="34" charset="0"/>
              <a:buNone/>
            </a:pPr>
            <a:endParaRPr lang="en-US" altLang="en-US" sz="4400" smtClean="0"/>
          </a:p>
          <a:p>
            <a:pPr marL="0" indent="0" algn="ctr" eaLnBrk="1" hangingPunct="1">
              <a:buFont typeface="Arial" panose="020B0604020202020204" pitchFamily="34" charset="0"/>
              <a:buNone/>
            </a:pPr>
            <a:r>
              <a:rPr lang="en-US" altLang="en-US" sz="4400" smtClean="0"/>
              <a:t>888-827-2004</a:t>
            </a:r>
          </a:p>
          <a:p>
            <a:pPr marL="0" indent="0" eaLnBrk="1" hangingPunct="1">
              <a:buFont typeface="Arial" panose="020B0604020202020204" pitchFamily="34" charset="0"/>
              <a:buNone/>
            </a:pPr>
            <a:endParaRPr lang="en-US"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7538" y="896938"/>
            <a:ext cx="7886700" cy="793750"/>
          </a:xfrm>
        </p:spPr>
        <p:txBody>
          <a:bodyPr/>
          <a:lstStyle/>
          <a:p>
            <a:pPr eaLnBrk="1" hangingPunct="1"/>
            <a:r>
              <a:rPr altLang="en-US" sz="3600" smtClean="0"/>
              <a:t>Preview</a:t>
            </a:r>
          </a:p>
        </p:txBody>
      </p:sp>
      <p:sp>
        <p:nvSpPr>
          <p:cNvPr id="15363" name="Content Placeholder 2"/>
          <p:cNvSpPr>
            <a:spLocks noGrp="1"/>
          </p:cNvSpPr>
          <p:nvPr>
            <p:ph idx="1"/>
          </p:nvPr>
        </p:nvSpPr>
        <p:spPr>
          <a:xfrm>
            <a:off x="628650" y="1906588"/>
            <a:ext cx="7886700" cy="4354512"/>
          </a:xfrm>
        </p:spPr>
        <p:txBody>
          <a:bodyPr/>
          <a:lstStyle/>
          <a:p>
            <a:pPr eaLnBrk="1" hangingPunct="1"/>
            <a:r>
              <a:rPr lang="en-US" altLang="en-US" sz="3600" smtClean="0"/>
              <a:t>Legislative Activity</a:t>
            </a:r>
          </a:p>
          <a:p>
            <a:pPr eaLnBrk="1" hangingPunct="1"/>
            <a:r>
              <a:rPr lang="en-US" altLang="en-US" sz="3600" smtClean="0"/>
              <a:t>State Programs Updates</a:t>
            </a:r>
          </a:p>
          <a:p>
            <a:pPr eaLnBrk="1" hangingPunct="1"/>
            <a:r>
              <a:rPr lang="en-US" altLang="en-US" sz="3600" smtClean="0"/>
              <a:t>OSFA Projects</a:t>
            </a:r>
          </a:p>
          <a:p>
            <a:pPr eaLnBrk="1" hangingPunct="1"/>
            <a:r>
              <a:rPr lang="en-US" altLang="en-US" sz="3600" smtClean="0"/>
              <a:t>Training and Resources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2300" y="722313"/>
            <a:ext cx="7886700" cy="793750"/>
          </a:xfrm>
        </p:spPr>
        <p:txBody>
          <a:bodyPr/>
          <a:lstStyle/>
          <a:p>
            <a:pPr eaLnBrk="1" hangingPunct="1"/>
            <a:r>
              <a:rPr altLang="en-US" sz="3600" smtClean="0"/>
              <a:t>Legislative Activity</a:t>
            </a:r>
            <a:r>
              <a:rPr altLang="en-US" smtClean="0"/>
              <a:t>	</a:t>
            </a:r>
          </a:p>
        </p:txBody>
      </p:sp>
      <p:sp>
        <p:nvSpPr>
          <p:cNvPr id="16387" name="Content Placeholder 2"/>
          <p:cNvSpPr>
            <a:spLocks noGrp="1"/>
          </p:cNvSpPr>
          <p:nvPr>
            <p:ph idx="1"/>
          </p:nvPr>
        </p:nvSpPr>
        <p:spPr>
          <a:xfrm>
            <a:off x="628650" y="1695450"/>
            <a:ext cx="7886700" cy="4354513"/>
          </a:xfrm>
        </p:spPr>
        <p:txBody>
          <a:bodyPr/>
          <a:lstStyle/>
          <a:p>
            <a:pPr eaLnBrk="1" hangingPunct="1">
              <a:buFont typeface="Arial" charset="0"/>
              <a:buChar char="•"/>
              <a:defRPr/>
            </a:pPr>
            <a:r>
              <a:rPr lang="en-US" altLang="en-US" sz="3200" dirty="0" smtClean="0"/>
              <a:t>Session March 3-May 1</a:t>
            </a:r>
          </a:p>
          <a:p>
            <a:pPr eaLnBrk="1" hangingPunct="1">
              <a:buFont typeface="Arial" charset="0"/>
              <a:buChar char="•"/>
              <a:defRPr/>
            </a:pPr>
            <a:endParaRPr lang="en-US" altLang="en-US" sz="1100" dirty="0" smtClean="0"/>
          </a:p>
          <a:p>
            <a:pPr eaLnBrk="1" hangingPunct="1">
              <a:buFont typeface="Arial" charset="0"/>
              <a:buChar char="•"/>
              <a:defRPr/>
            </a:pPr>
            <a:r>
              <a:rPr lang="en-US" altLang="en-US" sz="3200" dirty="0" smtClean="0"/>
              <a:t>Governor’s budget proposes steady funding</a:t>
            </a:r>
          </a:p>
          <a:p>
            <a:pPr lvl="1" eaLnBrk="1" hangingPunct="1">
              <a:buFont typeface="Arial" charset="0"/>
              <a:buChar char="•"/>
              <a:defRPr/>
            </a:pPr>
            <a:r>
              <a:rPr lang="en-US" altLang="en-US" sz="2800" dirty="0" smtClean="0"/>
              <a:t>Bright Futures summer funding</a:t>
            </a:r>
          </a:p>
          <a:p>
            <a:pPr lvl="1" eaLnBrk="1" hangingPunct="1">
              <a:buFont typeface="Arial" charset="0"/>
              <a:buChar char="•"/>
              <a:defRPr/>
            </a:pPr>
            <a:r>
              <a:rPr lang="en-US" altLang="en-US" sz="2800" dirty="0" smtClean="0"/>
              <a:t>Includes Honorably Discharged Graduate Assistance Program and Florida Incentive Scholarship</a:t>
            </a:r>
          </a:p>
          <a:p>
            <a:pPr marL="457200" lvl="1" indent="0" eaLnBrk="1" hangingPunct="1">
              <a:buFont typeface="Arial" charset="0"/>
              <a:buNone/>
              <a:defRPr/>
            </a:pPr>
            <a:endParaRPr lang="en-US" altLang="en-US" sz="1100" dirty="0" smtClean="0"/>
          </a:p>
          <a:p>
            <a:pPr eaLnBrk="1" hangingPunct="1">
              <a:buFont typeface="Arial" charset="0"/>
              <a:buChar char="•"/>
              <a:defRPr/>
            </a:pPr>
            <a:r>
              <a:rPr lang="en-US" altLang="en-US" sz="3200" dirty="0" smtClean="0"/>
              <a:t>Final conference budget – from the Senate</a:t>
            </a: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69913" y="731838"/>
            <a:ext cx="7886700" cy="793750"/>
          </a:xfrm>
        </p:spPr>
        <p:txBody>
          <a:bodyPr/>
          <a:lstStyle/>
          <a:p>
            <a:pPr eaLnBrk="1" hangingPunct="1"/>
            <a:r>
              <a:rPr altLang="en-US" sz="3600" smtClean="0"/>
              <a:t>Legislative Activity</a:t>
            </a:r>
          </a:p>
        </p:txBody>
      </p:sp>
      <p:sp>
        <p:nvSpPr>
          <p:cNvPr id="17411" name="Content Placeholder 2"/>
          <p:cNvSpPr>
            <a:spLocks noGrp="1"/>
          </p:cNvSpPr>
          <p:nvPr>
            <p:ph idx="1"/>
          </p:nvPr>
        </p:nvSpPr>
        <p:spPr>
          <a:xfrm>
            <a:off x="652463" y="1612900"/>
            <a:ext cx="7886700" cy="4354513"/>
          </a:xfrm>
        </p:spPr>
        <p:txBody>
          <a:bodyPr/>
          <a:lstStyle/>
          <a:p>
            <a:pPr eaLnBrk="1" hangingPunct="1">
              <a:buFont typeface="Arial" charset="0"/>
              <a:buChar char="•"/>
              <a:defRPr/>
            </a:pPr>
            <a:r>
              <a:rPr lang="en-US" altLang="en-US" sz="3200" dirty="0" smtClean="0"/>
              <a:t>Proposed Bills</a:t>
            </a:r>
          </a:p>
          <a:p>
            <a:pPr marL="0" indent="0" eaLnBrk="1" hangingPunct="1">
              <a:buFont typeface="Arial" charset="0"/>
              <a:buNone/>
              <a:defRPr/>
            </a:pPr>
            <a:endParaRPr lang="en-US" altLang="en-US" sz="1100" dirty="0" smtClean="0"/>
          </a:p>
          <a:p>
            <a:pPr lvl="1" eaLnBrk="1" hangingPunct="1">
              <a:buFont typeface="Arial" charset="0"/>
              <a:buChar char="•"/>
              <a:defRPr/>
            </a:pPr>
            <a:r>
              <a:rPr lang="en-US" altLang="en-US" sz="2800" dirty="0" smtClean="0"/>
              <a:t>Residency</a:t>
            </a:r>
          </a:p>
          <a:p>
            <a:pPr lvl="1" eaLnBrk="1" hangingPunct="1">
              <a:buFont typeface="Arial" charset="0"/>
              <a:buChar char="•"/>
              <a:defRPr/>
            </a:pPr>
            <a:endParaRPr lang="en-US" altLang="en-US" sz="1100" dirty="0" smtClean="0"/>
          </a:p>
          <a:p>
            <a:pPr lvl="1" eaLnBrk="1" hangingPunct="1">
              <a:buFont typeface="Arial" charset="0"/>
              <a:buChar char="•"/>
              <a:defRPr/>
            </a:pPr>
            <a:r>
              <a:rPr lang="en-US" altLang="en-US" sz="2800" dirty="0" smtClean="0"/>
              <a:t>Fee Waivers</a:t>
            </a:r>
          </a:p>
          <a:p>
            <a:pPr lvl="1" eaLnBrk="1" hangingPunct="1">
              <a:buFont typeface="Arial" charset="0"/>
              <a:buChar char="•"/>
              <a:defRPr/>
            </a:pPr>
            <a:endParaRPr lang="en-US" altLang="en-US" sz="1100" dirty="0" smtClean="0"/>
          </a:p>
          <a:p>
            <a:pPr lvl="1" eaLnBrk="1" hangingPunct="1">
              <a:buFont typeface="Arial" charset="0"/>
              <a:buChar char="•"/>
              <a:defRPr/>
            </a:pPr>
            <a:r>
              <a:rPr lang="en-US" altLang="en-US" sz="2800" dirty="0" smtClean="0"/>
              <a:t>Loan Forgiveness</a:t>
            </a:r>
          </a:p>
          <a:p>
            <a:pPr lvl="1" eaLnBrk="1" hangingPunct="1">
              <a:buFont typeface="Arial" charset="0"/>
              <a:buChar char="•"/>
              <a:defRPr/>
            </a:pPr>
            <a:endParaRPr lang="en-US" altLang="en-US" sz="1100" dirty="0" smtClean="0"/>
          </a:p>
          <a:p>
            <a:pPr lvl="1" eaLnBrk="1" hangingPunct="1">
              <a:buFont typeface="Arial" charset="0"/>
              <a:buChar char="•"/>
              <a:defRPr/>
            </a:pPr>
            <a:r>
              <a:rPr lang="en-US" altLang="en-US" sz="2800" dirty="0" smtClean="0"/>
              <a:t>Cohort Default</a:t>
            </a:r>
          </a:p>
          <a:p>
            <a:pPr lvl="2" eaLnBrk="1" hangingPunct="1">
              <a:buFont typeface="Arial" charset="0"/>
              <a:buChar char="•"/>
              <a:defRPr/>
            </a:pPr>
            <a:endParaRPr lang="en-US" altLang="en-US" dirty="0" smtClean="0"/>
          </a:p>
          <a:p>
            <a:pPr lvl="2" eaLnBrk="1" hangingPunct="1">
              <a:buFont typeface="Arial" charset="0"/>
              <a:buChar char="•"/>
              <a:defRPr/>
            </a:pP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3725" y="790575"/>
            <a:ext cx="7886700" cy="793750"/>
          </a:xfrm>
        </p:spPr>
        <p:txBody>
          <a:bodyPr/>
          <a:lstStyle/>
          <a:p>
            <a:pPr eaLnBrk="1" hangingPunct="1"/>
            <a:r>
              <a:rPr altLang="en-US" sz="3600" smtClean="0"/>
              <a:t>State Programs Updates</a:t>
            </a:r>
          </a:p>
        </p:txBody>
      </p:sp>
      <p:sp>
        <p:nvSpPr>
          <p:cNvPr id="18435" name="Content Placeholder 2"/>
          <p:cNvSpPr>
            <a:spLocks noGrp="1"/>
          </p:cNvSpPr>
          <p:nvPr>
            <p:ph idx="1"/>
          </p:nvPr>
        </p:nvSpPr>
        <p:spPr>
          <a:xfrm>
            <a:off x="639763" y="1625600"/>
            <a:ext cx="7886700" cy="4354513"/>
          </a:xfrm>
        </p:spPr>
        <p:txBody>
          <a:bodyPr/>
          <a:lstStyle/>
          <a:p>
            <a:pPr eaLnBrk="1" hangingPunct="1"/>
            <a:r>
              <a:rPr lang="en-US" altLang="en-US" sz="3200" smtClean="0"/>
              <a:t>Security overhaul</a:t>
            </a:r>
          </a:p>
          <a:p>
            <a:pPr lvl="1" eaLnBrk="1" hangingPunct="1"/>
            <a:r>
              <a:rPr lang="en-US" altLang="en-US" sz="2800" smtClean="0"/>
              <a:t>Require stronger SSFAD password for 2015-16</a:t>
            </a:r>
          </a:p>
          <a:p>
            <a:pPr eaLnBrk="1" hangingPunct="1"/>
            <a:r>
              <a:rPr lang="en-US" altLang="en-US" sz="3200" smtClean="0"/>
              <a:t>ACT/SAT enhancements</a:t>
            </a:r>
          </a:p>
          <a:p>
            <a:pPr lvl="1" eaLnBrk="1" hangingPunct="1"/>
            <a:r>
              <a:rPr lang="en-US" altLang="en-US" sz="2800" smtClean="0"/>
              <a:t>OSFA is working to modify the file layout of the Test Repository to account for changes made to the ACT/SAT layout</a:t>
            </a:r>
          </a:p>
          <a:p>
            <a:pPr lvl="1" eaLnBrk="1" hangingPunct="1"/>
            <a:r>
              <a:rPr lang="en-US" altLang="en-US" sz="2800" smtClean="0"/>
              <a:t>Secure File Transfer Protocol (SFTP) required</a:t>
            </a:r>
          </a:p>
          <a:p>
            <a:pPr lvl="1" eaLnBrk="1" hangingPunct="1"/>
            <a:r>
              <a:rPr lang="en-US" altLang="en-US" sz="2800" smtClean="0"/>
              <a:t>See OSFA-STATE #14-15:21, February 2</a:t>
            </a:r>
            <a:endParaRPr lang="en-US" altLang="en-US" smtClean="0"/>
          </a:p>
          <a:p>
            <a:pPr lvl="1"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7538" y="862013"/>
            <a:ext cx="7886700" cy="793750"/>
          </a:xfrm>
        </p:spPr>
        <p:txBody>
          <a:bodyPr/>
          <a:lstStyle/>
          <a:p>
            <a:pPr eaLnBrk="1" hangingPunct="1"/>
            <a:r>
              <a:rPr altLang="en-US" sz="3600" smtClean="0"/>
              <a:t>State Programs Updates - Calendar</a:t>
            </a:r>
          </a:p>
        </p:txBody>
      </p:sp>
      <p:sp>
        <p:nvSpPr>
          <p:cNvPr id="3" name="Content Placeholder 2"/>
          <p:cNvSpPr>
            <a:spLocks noGrp="1"/>
          </p:cNvSpPr>
          <p:nvPr>
            <p:ph idx="1"/>
          </p:nvPr>
        </p:nvSpPr>
        <p:spPr>
          <a:xfrm>
            <a:off x="581025" y="1812925"/>
            <a:ext cx="7886700" cy="4354513"/>
          </a:xfrm>
        </p:spPr>
        <p:txBody>
          <a:bodyPr/>
          <a:lstStyle/>
          <a:p>
            <a:pPr eaLnBrk="1" hangingPunct="1">
              <a:buFont typeface="Arial" charset="0"/>
              <a:buChar char="•"/>
              <a:defRPr/>
            </a:pPr>
            <a:r>
              <a:rPr lang="en-US" sz="3200" dirty="0" smtClean="0"/>
              <a:t>March 31</a:t>
            </a:r>
            <a:r>
              <a:rPr lang="en-US" sz="3200" dirty="0"/>
              <a:t> – </a:t>
            </a:r>
            <a:r>
              <a:rPr lang="en-US" sz="3200" b="1" dirty="0" smtClean="0"/>
              <a:t>Audits due</a:t>
            </a:r>
            <a:r>
              <a:rPr lang="en-US" sz="3200" dirty="0" smtClean="0"/>
              <a:t> from private institutions </a:t>
            </a:r>
          </a:p>
          <a:p>
            <a:pPr lvl="1" eaLnBrk="1" hangingPunct="1">
              <a:buFont typeface="Arial" charset="0"/>
              <a:buChar char="•"/>
              <a:defRPr/>
            </a:pPr>
            <a:r>
              <a:rPr lang="en-US" sz="3200" dirty="0"/>
              <a:t>See Memo OSFA-STATE: #14-15:20, January 8, </a:t>
            </a:r>
            <a:r>
              <a:rPr lang="en-US" sz="3200" dirty="0" smtClean="0"/>
              <a:t>2015</a:t>
            </a:r>
          </a:p>
          <a:p>
            <a:pPr marL="457200" lvl="1" indent="0" eaLnBrk="1" hangingPunct="1">
              <a:buFont typeface="Arial" charset="0"/>
              <a:buNone/>
              <a:defRPr/>
            </a:pPr>
            <a:endParaRPr lang="en-US" sz="3200" dirty="0" smtClean="0"/>
          </a:p>
          <a:p>
            <a:pPr eaLnBrk="1" hangingPunct="1">
              <a:buSzPct val="95000"/>
              <a:buFont typeface="Arial" charset="0"/>
              <a:buChar char="•"/>
              <a:defRPr/>
            </a:pPr>
            <a:r>
              <a:rPr lang="en-US" sz="3200" dirty="0"/>
              <a:t>June 1 – </a:t>
            </a:r>
            <a:r>
              <a:rPr lang="en-US" sz="3200" b="1" dirty="0"/>
              <a:t>Reconciliation</a:t>
            </a:r>
            <a:r>
              <a:rPr lang="en-US" sz="3200" dirty="0"/>
              <a:t> is due no later than 60 days after the last day of Drop/Add </a:t>
            </a:r>
            <a:endParaRPr lang="en-US" sz="3600" dirty="0"/>
          </a:p>
          <a:p>
            <a:pPr marL="800100" lvl="2" indent="-342900" eaLnBrk="1" hangingPunct="1">
              <a:buFont typeface="Arial" charset="0"/>
              <a:buChar char="•"/>
              <a:defRPr/>
            </a:pPr>
            <a:endParaRPr lang="en-US" dirty="0" smtClean="0">
              <a:solidFill>
                <a:schemeClr val="tx2">
                  <a:lumMod val="75000"/>
                </a:schemeClr>
              </a:solidFill>
            </a:endParaRPr>
          </a:p>
          <a:p>
            <a:pPr marL="800100" lvl="2" indent="-342900" eaLnBrk="1" hangingPunct="1">
              <a:buFont typeface="Arial" charset="0"/>
              <a:buChar char="•"/>
              <a:defRPr/>
            </a:pPr>
            <a:endParaRPr lang="en-US" dirty="0" smtClean="0">
              <a:solidFill>
                <a:schemeClr val="tx2">
                  <a:lumMod val="75000"/>
                </a:schemeClr>
              </a:solidFill>
            </a:endParaRPr>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65150" y="723900"/>
            <a:ext cx="7886700" cy="793750"/>
          </a:xfrm>
        </p:spPr>
        <p:txBody>
          <a:bodyPr/>
          <a:lstStyle/>
          <a:p>
            <a:pPr eaLnBrk="1" hangingPunct="1"/>
            <a:r>
              <a:rPr altLang="en-US" sz="3600" smtClean="0"/>
              <a:t>State Programs Updates - Application</a:t>
            </a:r>
          </a:p>
        </p:txBody>
      </p:sp>
      <p:sp>
        <p:nvSpPr>
          <p:cNvPr id="3" name="Content Placeholder 2"/>
          <p:cNvSpPr>
            <a:spLocks noGrp="1"/>
          </p:cNvSpPr>
          <p:nvPr>
            <p:ph idx="1"/>
          </p:nvPr>
        </p:nvSpPr>
        <p:spPr>
          <a:xfrm>
            <a:off x="636588" y="1662113"/>
            <a:ext cx="7886700" cy="4354512"/>
          </a:xfrm>
        </p:spPr>
        <p:txBody>
          <a:bodyPr/>
          <a:lstStyle/>
          <a:p>
            <a:pPr eaLnBrk="1" hangingPunct="1">
              <a:buFont typeface="Arial" charset="0"/>
              <a:buChar char="•"/>
              <a:defRPr/>
            </a:pPr>
            <a:r>
              <a:rPr lang="en-US" dirty="0"/>
              <a:t>June 5 – </a:t>
            </a:r>
            <a:r>
              <a:rPr lang="en-US" b="1" dirty="0"/>
              <a:t>Institution Renewal </a:t>
            </a:r>
            <a:r>
              <a:rPr lang="en-US" dirty="0"/>
              <a:t>Application is </a:t>
            </a:r>
            <a:r>
              <a:rPr lang="en-US" dirty="0" smtClean="0"/>
              <a:t>due.  </a:t>
            </a:r>
          </a:p>
          <a:p>
            <a:pPr lvl="1" eaLnBrk="1" hangingPunct="1">
              <a:buFont typeface="Arial" charset="0"/>
              <a:buChar char="•"/>
              <a:defRPr/>
            </a:pPr>
            <a:r>
              <a:rPr lang="en-US" b="1" dirty="0" smtClean="0"/>
              <a:t>Opens May 1</a:t>
            </a:r>
          </a:p>
          <a:p>
            <a:pPr marL="457200" lvl="1" indent="0" eaLnBrk="1" hangingPunct="1">
              <a:buFont typeface="Arial" charset="0"/>
              <a:buNone/>
              <a:defRPr/>
            </a:pPr>
            <a:endParaRPr lang="en-US" sz="1400" b="1" dirty="0"/>
          </a:p>
          <a:p>
            <a:pPr lvl="1" eaLnBrk="1" hangingPunct="1">
              <a:buFont typeface="Arial" charset="0"/>
              <a:buChar char="•"/>
              <a:defRPr/>
            </a:pPr>
            <a:r>
              <a:rPr lang="en-US" dirty="0" smtClean="0"/>
              <a:t>Reduced from 76 original questions to 65 questions</a:t>
            </a:r>
          </a:p>
          <a:p>
            <a:pPr lvl="1" eaLnBrk="1" hangingPunct="1">
              <a:buFont typeface="Arial" charset="0"/>
              <a:buChar char="•"/>
              <a:defRPr/>
            </a:pPr>
            <a:endParaRPr lang="en-US" sz="1400" dirty="0" smtClean="0"/>
          </a:p>
          <a:p>
            <a:pPr lvl="1" eaLnBrk="1" hangingPunct="1">
              <a:buFont typeface="Arial" charset="0"/>
              <a:buChar char="•"/>
              <a:defRPr/>
            </a:pPr>
            <a:r>
              <a:rPr lang="en-US" dirty="0" smtClean="0"/>
              <a:t>Review prefilled data fields for accuracy</a:t>
            </a:r>
          </a:p>
          <a:p>
            <a:pPr lvl="1" eaLnBrk="1" hangingPunct="1">
              <a:buFont typeface="Arial" charset="0"/>
              <a:buChar char="•"/>
              <a:defRPr/>
            </a:pPr>
            <a:endParaRPr lang="en-US" sz="1400" dirty="0" smtClean="0"/>
          </a:p>
          <a:p>
            <a:pPr lvl="1" eaLnBrk="1" hangingPunct="1">
              <a:buFont typeface="Arial" charset="0"/>
              <a:buChar char="•"/>
              <a:defRPr/>
            </a:pPr>
            <a:r>
              <a:rPr lang="en-US" dirty="0" smtClean="0"/>
              <a:t>Update any changes in information – contacts, licensure, ownership, accreditation</a:t>
            </a:r>
          </a:p>
          <a:p>
            <a:pPr lvl="1" eaLnBrk="1" hangingPunct="1">
              <a:buFont typeface="Arial" charset="0"/>
              <a:buChar char="•"/>
              <a:defRPr/>
            </a:pPr>
            <a:endParaRPr lang="en-US" sz="1400" dirty="0" smtClean="0"/>
          </a:p>
          <a:p>
            <a:pPr lvl="1" eaLnBrk="1" hangingPunct="1">
              <a:buFont typeface="Arial" charset="0"/>
              <a:buChar char="•"/>
              <a:defRPr/>
            </a:pPr>
            <a:r>
              <a:rPr lang="en-US" dirty="0" smtClean="0"/>
              <a:t>Add your institution’s cost of attendance and term dates for 2015-16</a:t>
            </a:r>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Florida Student Scholarship &amp; Grant Programs - Windows Internet Explorer"/>
          <p:cNvPicPr>
            <a:picLocks noGrp="1" noChangeAspect="1"/>
          </p:cNvPicPr>
          <p:nvPr>
            <p:ph sz="half" idx="2"/>
          </p:nvPr>
        </p:nvPicPr>
        <p:blipFill>
          <a:blip r:embed="rId2">
            <a:extLst>
              <a:ext uri="{28A0092B-C50C-407E-A947-70E740481C1C}">
                <a14:useLocalDpi xmlns:a14="http://schemas.microsoft.com/office/drawing/2010/main" val="0"/>
              </a:ext>
            </a:extLst>
          </a:blip>
          <a:srcRect l="18562" t="11047" r="19908"/>
          <a:stretch>
            <a:fillRect/>
          </a:stretch>
        </p:blipFill>
        <p:spPr>
          <a:xfrm>
            <a:off x="141288" y="1069975"/>
            <a:ext cx="4267200" cy="2636838"/>
          </a:xfrm>
          <a:ln>
            <a:solidFill>
              <a:schemeClr val="accent1"/>
            </a:solidFill>
            <a:miter lim="800000"/>
            <a:headEnd/>
            <a:tailEnd/>
          </a:ln>
        </p:spPr>
      </p:pic>
      <p:pic>
        <p:nvPicPr>
          <p:cNvPr id="21507" name="Content Placeholder 6" descr="Florida Student Scholarship and Grant Programs - Windows Internet Explorer"/>
          <p:cNvPicPr>
            <a:picLocks noGrp="1" noChangeAspect="1"/>
          </p:cNvPicPr>
          <p:nvPr>
            <p:ph sz="quarter" idx="4"/>
          </p:nvPr>
        </p:nvPicPr>
        <p:blipFill>
          <a:blip r:embed="rId3">
            <a:extLst>
              <a:ext uri="{28A0092B-C50C-407E-A947-70E740481C1C}">
                <a14:useLocalDpi xmlns:a14="http://schemas.microsoft.com/office/drawing/2010/main" val="0"/>
              </a:ext>
            </a:extLst>
          </a:blip>
          <a:srcRect l="18488" t="10489" r="20078"/>
          <a:stretch>
            <a:fillRect/>
          </a:stretch>
        </p:blipFill>
        <p:spPr>
          <a:xfrm>
            <a:off x="107950" y="3740150"/>
            <a:ext cx="4300538" cy="2601913"/>
          </a:xfrm>
          <a:ln>
            <a:solidFill>
              <a:schemeClr val="accent1"/>
            </a:solidFill>
            <a:miter lim="800000"/>
            <a:headEnd/>
            <a:tailEnd/>
          </a:ln>
        </p:spPr>
      </p:pic>
      <p:pic>
        <p:nvPicPr>
          <p:cNvPr id="21508" name="Picture 7" descr="Florida Student Scholarship and Grant Programs - Windows Internet Explorer"/>
          <p:cNvPicPr>
            <a:picLocks noChangeAspect="1"/>
          </p:cNvPicPr>
          <p:nvPr/>
        </p:nvPicPr>
        <p:blipFill>
          <a:blip r:embed="rId4">
            <a:extLst>
              <a:ext uri="{28A0092B-C50C-407E-A947-70E740481C1C}">
                <a14:useLocalDpi xmlns:a14="http://schemas.microsoft.com/office/drawing/2010/main" val="0"/>
              </a:ext>
            </a:extLst>
          </a:blip>
          <a:srcRect l="20523" t="13596" r="46584"/>
          <a:stretch>
            <a:fillRect/>
          </a:stretch>
        </p:blipFill>
        <p:spPr bwMode="auto">
          <a:xfrm>
            <a:off x="4425950" y="1155700"/>
            <a:ext cx="4595813" cy="51038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2328863" y="1155700"/>
            <a:ext cx="914400" cy="528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144463" y="4970463"/>
            <a:ext cx="2184400" cy="3714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4318000" y="2184400"/>
            <a:ext cx="2311400" cy="3381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36588" y="839788"/>
            <a:ext cx="7886700" cy="793750"/>
          </a:xfrm>
        </p:spPr>
        <p:txBody>
          <a:bodyPr/>
          <a:lstStyle/>
          <a:p>
            <a:pPr eaLnBrk="1" hangingPunct="1"/>
            <a:r>
              <a:rPr altLang="en-US" sz="3600" smtClean="0"/>
              <a:t>State Programs Updates - Application</a:t>
            </a:r>
          </a:p>
        </p:txBody>
      </p:sp>
      <p:sp>
        <p:nvSpPr>
          <p:cNvPr id="22531" name="Content Placeholder 2"/>
          <p:cNvSpPr>
            <a:spLocks noGrp="1"/>
          </p:cNvSpPr>
          <p:nvPr>
            <p:ph idx="1"/>
          </p:nvPr>
        </p:nvSpPr>
        <p:spPr>
          <a:xfrm>
            <a:off x="646113" y="1771650"/>
            <a:ext cx="7886700" cy="4354513"/>
          </a:xfrm>
        </p:spPr>
        <p:txBody>
          <a:bodyPr/>
          <a:lstStyle/>
          <a:p>
            <a:pPr eaLnBrk="1" hangingPunct="1">
              <a:buFont typeface="Arial" charset="0"/>
              <a:buChar char="•"/>
              <a:defRPr/>
            </a:pPr>
            <a:r>
              <a:rPr lang="en-US" altLang="en-US" b="1" dirty="0" smtClean="0"/>
              <a:t>Initial</a:t>
            </a:r>
            <a:r>
              <a:rPr lang="en-US" altLang="en-US" dirty="0" smtClean="0"/>
              <a:t> Institutional Application </a:t>
            </a:r>
          </a:p>
          <a:p>
            <a:pPr lvl="1" eaLnBrk="1" hangingPunct="1">
              <a:buFont typeface="Arial" charset="0"/>
              <a:buChar char="•"/>
              <a:defRPr/>
            </a:pPr>
            <a:r>
              <a:rPr lang="en-US" altLang="en-US" dirty="0" smtClean="0"/>
              <a:t>Call beginning May 1 for an application - 850-245-1905</a:t>
            </a:r>
          </a:p>
          <a:p>
            <a:pPr lvl="1" eaLnBrk="1" hangingPunct="1">
              <a:buFont typeface="Arial" charset="0"/>
              <a:buChar char="•"/>
              <a:defRPr/>
            </a:pPr>
            <a:endParaRPr lang="en-US" altLang="en-US" sz="1100" dirty="0" smtClean="0"/>
          </a:p>
          <a:p>
            <a:pPr lvl="1" eaLnBrk="1" hangingPunct="1">
              <a:buFont typeface="Arial" charset="0"/>
              <a:buChar char="•"/>
              <a:defRPr/>
            </a:pPr>
            <a:r>
              <a:rPr lang="en-US" altLang="en-US" dirty="0" smtClean="0"/>
              <a:t>Submit completed application and all requested documents by June 5 for evaluation</a:t>
            </a:r>
          </a:p>
          <a:p>
            <a:pPr lvl="1" eaLnBrk="1" hangingPunct="1">
              <a:buFont typeface="Arial" charset="0"/>
              <a:buChar char="•"/>
              <a:defRPr/>
            </a:pPr>
            <a:endParaRPr lang="en-US" altLang="en-US" sz="1100" dirty="0" smtClean="0"/>
          </a:p>
          <a:p>
            <a:pPr lvl="1" eaLnBrk="1" hangingPunct="1">
              <a:buFont typeface="Arial" charset="0"/>
              <a:buChar char="•"/>
              <a:defRPr/>
            </a:pPr>
            <a:r>
              <a:rPr lang="en-US" altLang="en-US" dirty="0" smtClean="0"/>
              <a:t>Participation notification sent starting July 1</a:t>
            </a:r>
          </a:p>
          <a:p>
            <a:pPr marL="457200" lvl="1" indent="0" eaLnBrk="1" hangingPunct="1">
              <a:buFont typeface="Arial" charset="0"/>
              <a:buNone/>
              <a:defRPr/>
            </a:pPr>
            <a:endParaRPr lang="en-US" altLang="en-US" sz="1100" dirty="0" smtClean="0"/>
          </a:p>
          <a:p>
            <a:pPr lvl="1" eaLnBrk="1" hangingPunct="1">
              <a:buFont typeface="Arial" charset="0"/>
              <a:buChar char="•"/>
              <a:defRPr/>
            </a:pPr>
            <a:r>
              <a:rPr lang="en-US" altLang="en-US" dirty="0"/>
              <a:t>E</a:t>
            </a:r>
            <a:r>
              <a:rPr lang="en-US" altLang="en-US" dirty="0" smtClean="0"/>
              <a:t>ligibility requirements posted online under Postsecondary Institutions tab </a:t>
            </a:r>
          </a:p>
          <a:p>
            <a:pPr lvl="2" eaLnBrk="1" hangingPunct="1">
              <a:buFont typeface="Arial" charset="0"/>
              <a:buChar char="•"/>
              <a:defRPr/>
            </a:pPr>
            <a:r>
              <a:rPr lang="en-US" altLang="en-US" sz="2400" dirty="0" smtClean="0">
                <a:hlinkClick r:id="rId3"/>
              </a:rPr>
              <a:t>Statutory  Requirements for Participation</a:t>
            </a:r>
            <a:endParaRPr lang="en-US" alt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1134</Words>
  <Application>Microsoft Office PowerPoint</Application>
  <PresentationFormat>On-screen Show (4:3)</PresentationFormat>
  <Paragraphs>154</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Wingdings</vt:lpstr>
      <vt:lpstr>Office Theme</vt:lpstr>
      <vt:lpstr>FASFAA Spring 2015 Workshop</vt:lpstr>
      <vt:lpstr>Preview</vt:lpstr>
      <vt:lpstr>Legislative Activity </vt:lpstr>
      <vt:lpstr>Legislative Activity</vt:lpstr>
      <vt:lpstr>State Programs Updates</vt:lpstr>
      <vt:lpstr>State Programs Updates - Calendar</vt:lpstr>
      <vt:lpstr>State Programs Updates - Application</vt:lpstr>
      <vt:lpstr>PowerPoint Presentation</vt:lpstr>
      <vt:lpstr>State Programs Updates - Application</vt:lpstr>
      <vt:lpstr>State Programs Updates - Calendar</vt:lpstr>
      <vt:lpstr>OSFA Projects </vt:lpstr>
      <vt:lpstr>Training &amp; Resources</vt:lpstr>
      <vt:lpstr>Training &amp; Resources</vt:lpstr>
      <vt:lpstr>Training &amp; Resources</vt:lpstr>
      <vt:lpstr>Training &amp; Resources</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Katie</cp:lastModifiedBy>
  <cp:revision>35</cp:revision>
  <dcterms:created xsi:type="dcterms:W3CDTF">2014-05-08T13:36:48Z</dcterms:created>
  <dcterms:modified xsi:type="dcterms:W3CDTF">2015-03-19T17:18:14Z</dcterms:modified>
</cp:coreProperties>
</file>